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1" r:id="rId6"/>
    <p:sldId id="262" r:id="rId7"/>
    <p:sldId id="264" r:id="rId8"/>
    <p:sldId id="265" r:id="rId9"/>
    <p:sldId id="266" r:id="rId10"/>
    <p:sldId id="267" r:id="rId11"/>
    <p:sldId id="269" r:id="rId12"/>
    <p:sldId id="271" r:id="rId13"/>
  </p:sldIdLst>
  <p:sldSz cx="9144000" cy="6858000" type="screen4x3"/>
  <p:notesSz cx="6858000" cy="9144000"/>
  <p:defaultTextStyle>
    <a:defPPr>
      <a:defRPr lang="uk-UA"/>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521415D9-36F7-43E2-AB2F-B90AF26B5E84}">
      <p14:sectionLst xmlns:p14="http://schemas.microsoft.com/office/powerpoint/2010/main">
        <p14:section name="Раздел по умолчанию" id="{8C97305A-B1E8-4066-AA9A-D03A87C7A38E}">
          <p14:sldIdLst>
            <p14:sldId id="256"/>
          </p14:sldIdLst>
        </p14:section>
        <p14:section name="Раздел без заголовка" id="{E7C67F34-B181-4630-9965-816A5A4E6EF2}">
          <p14:sldIdLst>
            <p14:sldId id="257"/>
            <p14:sldId id="258"/>
            <p14:sldId id="259"/>
            <p14:sldId id="261"/>
            <p14:sldId id="262"/>
            <p14:sldId id="264"/>
            <p14:sldId id="265"/>
            <p14:sldId id="266"/>
            <p14:sldId id="267"/>
            <p14:sldId id="269"/>
            <p14:sldId id="27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04" autoAdjust="0"/>
  </p:normalViewPr>
  <p:slideViewPr>
    <p:cSldViewPr>
      <p:cViewPr varScale="1">
        <p:scale>
          <a:sx n="107" d="100"/>
          <a:sy n="107" d="100"/>
        </p:scale>
        <p:origin x="852" y="102"/>
      </p:cViewPr>
      <p:guideLst>
        <p:guide orient="horz" pos="2160"/>
        <p:guide pos="2880"/>
      </p:guideLst>
    </p:cSldViewPr>
  </p:slideViewPr>
  <p:outlineViewPr>
    <p:cViewPr>
      <p:scale>
        <a:sx n="33" d="100"/>
        <a:sy n="33" d="100"/>
      </p:scale>
      <p:origin x="0" y="-23904"/>
    </p:cViewPr>
  </p:outlineViewPr>
  <p:notesTextViewPr>
    <p:cViewPr>
      <p:scale>
        <a:sx n="50" d="100"/>
        <a:sy n="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9B166D-DEC5-4197-803F-C91CE808A2B7}" type="datetimeFigureOut">
              <a:rPr lang="uk-UA" smtClean="0"/>
              <a:t>09.05.2025</a:t>
            </a:fld>
            <a:endParaRPr lang="uk-UA"/>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670F28-D1DF-48CC-97C8-4F7F030732B4}" type="slidenum">
              <a:rPr lang="uk-UA" smtClean="0"/>
              <a:t>‹№›</a:t>
            </a:fld>
            <a:endParaRPr lang="uk-UA"/>
          </a:p>
        </p:txBody>
      </p:sp>
    </p:spTree>
    <p:extLst>
      <p:ext uri="{BB962C8B-B14F-4D97-AF65-F5344CB8AC3E}">
        <p14:creationId xmlns:p14="http://schemas.microsoft.com/office/powerpoint/2010/main" val="1347109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5"/>
          </p:nvPr>
        </p:nvSpPr>
        <p:spPr/>
        <p:txBody>
          <a:bodyPr/>
          <a:lstStyle/>
          <a:p>
            <a:fld id="{6E670F28-D1DF-48CC-97C8-4F7F030732B4}" type="slidenum">
              <a:rPr lang="uk-UA" smtClean="0"/>
              <a:t>9</a:t>
            </a:fld>
            <a:endParaRPr lang="uk-UA"/>
          </a:p>
        </p:txBody>
      </p:sp>
    </p:spTree>
    <p:extLst>
      <p:ext uri="{BB962C8B-B14F-4D97-AF65-F5344CB8AC3E}">
        <p14:creationId xmlns:p14="http://schemas.microsoft.com/office/powerpoint/2010/main" val="27674149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uk-UA"/>
          </a:p>
        </p:txBody>
      </p:sp>
      <p:sp>
        <p:nvSpPr>
          <p:cNvPr id="4" name="Дата 3"/>
          <p:cNvSpPr>
            <a:spLocks noGrp="1"/>
          </p:cNvSpPr>
          <p:nvPr>
            <p:ph type="dt" sz="half" idx="10"/>
          </p:nvPr>
        </p:nvSpPr>
        <p:spPr/>
        <p:txBody>
          <a:bodyPr/>
          <a:lstStyle>
            <a:lvl1pPr>
              <a:defRPr/>
            </a:lvl1pPr>
          </a:lstStyle>
          <a:p>
            <a:pPr>
              <a:defRPr/>
            </a:pPr>
            <a:fld id="{0B6EA534-DE34-462B-9BC6-60E60B080708}" type="datetimeFigureOut">
              <a:rPr lang="uk-UA"/>
              <a:pPr>
                <a:defRPr/>
              </a:pPr>
              <a:t>09.05.2025</a:t>
            </a:fld>
            <a:endParaRPr lang="uk-UA"/>
          </a:p>
        </p:txBody>
      </p:sp>
      <p:sp>
        <p:nvSpPr>
          <p:cNvPr id="5" name="Нижний колонтитул 4"/>
          <p:cNvSpPr>
            <a:spLocks noGrp="1"/>
          </p:cNvSpPr>
          <p:nvPr>
            <p:ph type="ftr" sz="quarter" idx="11"/>
          </p:nvPr>
        </p:nvSpPr>
        <p:spPr/>
        <p:txBody>
          <a:bodyPr/>
          <a:lstStyle>
            <a:lvl1pPr>
              <a:defRPr/>
            </a:lvl1pPr>
          </a:lstStyle>
          <a:p>
            <a:pPr>
              <a:defRPr/>
            </a:pPr>
            <a:endParaRPr lang="uk-UA"/>
          </a:p>
        </p:txBody>
      </p:sp>
      <p:sp>
        <p:nvSpPr>
          <p:cNvPr id="6" name="Номер слайда 5"/>
          <p:cNvSpPr>
            <a:spLocks noGrp="1"/>
          </p:cNvSpPr>
          <p:nvPr>
            <p:ph type="sldNum" sz="quarter" idx="12"/>
          </p:nvPr>
        </p:nvSpPr>
        <p:spPr/>
        <p:txBody>
          <a:bodyPr/>
          <a:lstStyle>
            <a:lvl1pPr>
              <a:defRPr/>
            </a:lvl1pPr>
          </a:lstStyle>
          <a:p>
            <a:pPr>
              <a:defRPr/>
            </a:pPr>
            <a:fld id="{E5F2FD8A-FA8B-4C33-8BE9-71BFD357B309}" type="slidenum">
              <a:rPr lang="uk-UA"/>
              <a:pPr>
                <a:defRPr/>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lvl1pPr>
              <a:defRPr/>
            </a:lvl1pPr>
          </a:lstStyle>
          <a:p>
            <a:pPr>
              <a:defRPr/>
            </a:pPr>
            <a:fld id="{3036ACCA-195F-4DB1-8381-09DD18617D2C}" type="datetimeFigureOut">
              <a:rPr lang="uk-UA"/>
              <a:pPr>
                <a:defRPr/>
              </a:pPr>
              <a:t>09.05.2025</a:t>
            </a:fld>
            <a:endParaRPr lang="uk-UA"/>
          </a:p>
        </p:txBody>
      </p:sp>
      <p:sp>
        <p:nvSpPr>
          <p:cNvPr id="5" name="Нижний колонтитул 4"/>
          <p:cNvSpPr>
            <a:spLocks noGrp="1"/>
          </p:cNvSpPr>
          <p:nvPr>
            <p:ph type="ftr" sz="quarter" idx="11"/>
          </p:nvPr>
        </p:nvSpPr>
        <p:spPr/>
        <p:txBody>
          <a:bodyPr/>
          <a:lstStyle>
            <a:lvl1pPr>
              <a:defRPr/>
            </a:lvl1pPr>
          </a:lstStyle>
          <a:p>
            <a:pPr>
              <a:defRPr/>
            </a:pPr>
            <a:endParaRPr lang="uk-UA"/>
          </a:p>
        </p:txBody>
      </p:sp>
      <p:sp>
        <p:nvSpPr>
          <p:cNvPr id="6" name="Номер слайда 5"/>
          <p:cNvSpPr>
            <a:spLocks noGrp="1"/>
          </p:cNvSpPr>
          <p:nvPr>
            <p:ph type="sldNum" sz="quarter" idx="12"/>
          </p:nvPr>
        </p:nvSpPr>
        <p:spPr/>
        <p:txBody>
          <a:bodyPr/>
          <a:lstStyle>
            <a:lvl1pPr>
              <a:defRPr/>
            </a:lvl1pPr>
          </a:lstStyle>
          <a:p>
            <a:pPr>
              <a:defRPr/>
            </a:pPr>
            <a:fld id="{79E32A1F-19B6-405B-9271-DAC158316D3B}" type="slidenum">
              <a:rPr lang="uk-UA"/>
              <a:pPr>
                <a:defRPr/>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lvl1pPr>
              <a:defRPr/>
            </a:lvl1pPr>
          </a:lstStyle>
          <a:p>
            <a:pPr>
              <a:defRPr/>
            </a:pPr>
            <a:fld id="{3D5AE31A-2BAE-419F-9DDB-2D9F456861DB}" type="datetimeFigureOut">
              <a:rPr lang="uk-UA"/>
              <a:pPr>
                <a:defRPr/>
              </a:pPr>
              <a:t>09.05.2025</a:t>
            </a:fld>
            <a:endParaRPr lang="uk-UA"/>
          </a:p>
        </p:txBody>
      </p:sp>
      <p:sp>
        <p:nvSpPr>
          <p:cNvPr id="5" name="Нижний колонтитул 4"/>
          <p:cNvSpPr>
            <a:spLocks noGrp="1"/>
          </p:cNvSpPr>
          <p:nvPr>
            <p:ph type="ftr" sz="quarter" idx="11"/>
          </p:nvPr>
        </p:nvSpPr>
        <p:spPr/>
        <p:txBody>
          <a:bodyPr/>
          <a:lstStyle>
            <a:lvl1pPr>
              <a:defRPr/>
            </a:lvl1pPr>
          </a:lstStyle>
          <a:p>
            <a:pPr>
              <a:defRPr/>
            </a:pPr>
            <a:endParaRPr lang="uk-UA"/>
          </a:p>
        </p:txBody>
      </p:sp>
      <p:sp>
        <p:nvSpPr>
          <p:cNvPr id="6" name="Номер слайда 5"/>
          <p:cNvSpPr>
            <a:spLocks noGrp="1"/>
          </p:cNvSpPr>
          <p:nvPr>
            <p:ph type="sldNum" sz="quarter" idx="12"/>
          </p:nvPr>
        </p:nvSpPr>
        <p:spPr/>
        <p:txBody>
          <a:bodyPr/>
          <a:lstStyle>
            <a:lvl1pPr>
              <a:defRPr/>
            </a:lvl1pPr>
          </a:lstStyle>
          <a:p>
            <a:pPr>
              <a:defRPr/>
            </a:pPr>
            <a:fld id="{CBBBE720-974E-4F57-BFC1-5F0FC3190B9A}" type="slidenum">
              <a:rPr lang="uk-UA"/>
              <a:pPr>
                <a:defRPr/>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10"/>
          </p:nvPr>
        </p:nvSpPr>
        <p:spPr/>
        <p:txBody>
          <a:bodyPr/>
          <a:lstStyle>
            <a:lvl1pPr>
              <a:defRPr/>
            </a:lvl1pPr>
          </a:lstStyle>
          <a:p>
            <a:pPr>
              <a:defRPr/>
            </a:pPr>
            <a:fld id="{A688C52A-716B-4558-9B0D-68FA401AE377}" type="datetimeFigureOut">
              <a:rPr lang="uk-UA"/>
              <a:pPr>
                <a:defRPr/>
              </a:pPr>
              <a:t>09.05.2025</a:t>
            </a:fld>
            <a:endParaRPr lang="uk-UA"/>
          </a:p>
        </p:txBody>
      </p:sp>
      <p:sp>
        <p:nvSpPr>
          <p:cNvPr id="5" name="Нижний колонтитул 4"/>
          <p:cNvSpPr>
            <a:spLocks noGrp="1"/>
          </p:cNvSpPr>
          <p:nvPr>
            <p:ph type="ftr" sz="quarter" idx="11"/>
          </p:nvPr>
        </p:nvSpPr>
        <p:spPr/>
        <p:txBody>
          <a:bodyPr/>
          <a:lstStyle>
            <a:lvl1pPr>
              <a:defRPr/>
            </a:lvl1pPr>
          </a:lstStyle>
          <a:p>
            <a:pPr>
              <a:defRPr/>
            </a:pPr>
            <a:endParaRPr lang="uk-UA"/>
          </a:p>
        </p:txBody>
      </p:sp>
      <p:sp>
        <p:nvSpPr>
          <p:cNvPr id="6" name="Номер слайда 5"/>
          <p:cNvSpPr>
            <a:spLocks noGrp="1"/>
          </p:cNvSpPr>
          <p:nvPr>
            <p:ph type="sldNum" sz="quarter" idx="12"/>
          </p:nvPr>
        </p:nvSpPr>
        <p:spPr/>
        <p:txBody>
          <a:bodyPr/>
          <a:lstStyle>
            <a:lvl1pPr>
              <a:defRPr/>
            </a:lvl1pPr>
          </a:lstStyle>
          <a:p>
            <a:pPr>
              <a:defRPr/>
            </a:pPr>
            <a:fld id="{0AFD57F5-8CB7-443E-B08A-6F12EB86BAF4}" type="slidenum">
              <a:rPr lang="uk-UA"/>
              <a:pPr>
                <a:defRPr/>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71226C43-EACC-4B2E-9589-1A73FEE32BE9}" type="datetimeFigureOut">
              <a:rPr lang="uk-UA"/>
              <a:pPr>
                <a:defRPr/>
              </a:pPr>
              <a:t>09.05.2025</a:t>
            </a:fld>
            <a:endParaRPr lang="uk-UA"/>
          </a:p>
        </p:txBody>
      </p:sp>
      <p:sp>
        <p:nvSpPr>
          <p:cNvPr id="5" name="Нижний колонтитул 4"/>
          <p:cNvSpPr>
            <a:spLocks noGrp="1"/>
          </p:cNvSpPr>
          <p:nvPr>
            <p:ph type="ftr" sz="quarter" idx="11"/>
          </p:nvPr>
        </p:nvSpPr>
        <p:spPr/>
        <p:txBody>
          <a:bodyPr/>
          <a:lstStyle>
            <a:lvl1pPr>
              <a:defRPr/>
            </a:lvl1pPr>
          </a:lstStyle>
          <a:p>
            <a:pPr>
              <a:defRPr/>
            </a:pPr>
            <a:endParaRPr lang="uk-UA"/>
          </a:p>
        </p:txBody>
      </p:sp>
      <p:sp>
        <p:nvSpPr>
          <p:cNvPr id="6" name="Номер слайда 5"/>
          <p:cNvSpPr>
            <a:spLocks noGrp="1"/>
          </p:cNvSpPr>
          <p:nvPr>
            <p:ph type="sldNum" sz="quarter" idx="12"/>
          </p:nvPr>
        </p:nvSpPr>
        <p:spPr/>
        <p:txBody>
          <a:bodyPr/>
          <a:lstStyle>
            <a:lvl1pPr>
              <a:defRPr/>
            </a:lvl1pPr>
          </a:lstStyle>
          <a:p>
            <a:pPr>
              <a:defRPr/>
            </a:pPr>
            <a:fld id="{D229CA08-8D9A-48F4-966E-A2A465AA3225}" type="slidenum">
              <a:rPr lang="uk-UA"/>
              <a:pPr>
                <a:defRPr/>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Дата 3"/>
          <p:cNvSpPr>
            <a:spLocks noGrp="1"/>
          </p:cNvSpPr>
          <p:nvPr>
            <p:ph type="dt" sz="half" idx="10"/>
          </p:nvPr>
        </p:nvSpPr>
        <p:spPr/>
        <p:txBody>
          <a:bodyPr/>
          <a:lstStyle>
            <a:lvl1pPr>
              <a:defRPr/>
            </a:lvl1pPr>
          </a:lstStyle>
          <a:p>
            <a:pPr>
              <a:defRPr/>
            </a:pPr>
            <a:fld id="{4C7BEDF9-7DEC-4934-B1EE-D9D0195D260A}" type="datetimeFigureOut">
              <a:rPr lang="uk-UA"/>
              <a:pPr>
                <a:defRPr/>
              </a:pPr>
              <a:t>09.05.2025</a:t>
            </a:fld>
            <a:endParaRPr lang="uk-UA"/>
          </a:p>
        </p:txBody>
      </p:sp>
      <p:sp>
        <p:nvSpPr>
          <p:cNvPr id="6" name="Нижний колонтитул 4"/>
          <p:cNvSpPr>
            <a:spLocks noGrp="1"/>
          </p:cNvSpPr>
          <p:nvPr>
            <p:ph type="ftr" sz="quarter" idx="11"/>
          </p:nvPr>
        </p:nvSpPr>
        <p:spPr/>
        <p:txBody>
          <a:bodyPr/>
          <a:lstStyle>
            <a:lvl1pPr>
              <a:defRPr/>
            </a:lvl1pPr>
          </a:lstStyle>
          <a:p>
            <a:pPr>
              <a:defRPr/>
            </a:pPr>
            <a:endParaRPr lang="uk-UA"/>
          </a:p>
        </p:txBody>
      </p:sp>
      <p:sp>
        <p:nvSpPr>
          <p:cNvPr id="7" name="Номер слайда 5"/>
          <p:cNvSpPr>
            <a:spLocks noGrp="1"/>
          </p:cNvSpPr>
          <p:nvPr>
            <p:ph type="sldNum" sz="quarter" idx="12"/>
          </p:nvPr>
        </p:nvSpPr>
        <p:spPr/>
        <p:txBody>
          <a:bodyPr/>
          <a:lstStyle>
            <a:lvl1pPr>
              <a:defRPr/>
            </a:lvl1pPr>
          </a:lstStyle>
          <a:p>
            <a:pPr>
              <a:defRPr/>
            </a:pPr>
            <a:fld id="{2DB17F8D-0200-4633-B153-AEA878AFC970}" type="slidenum">
              <a:rPr lang="uk-UA"/>
              <a:pPr>
                <a:defRPr/>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7" name="Дата 3"/>
          <p:cNvSpPr>
            <a:spLocks noGrp="1"/>
          </p:cNvSpPr>
          <p:nvPr>
            <p:ph type="dt" sz="half" idx="10"/>
          </p:nvPr>
        </p:nvSpPr>
        <p:spPr/>
        <p:txBody>
          <a:bodyPr/>
          <a:lstStyle>
            <a:lvl1pPr>
              <a:defRPr/>
            </a:lvl1pPr>
          </a:lstStyle>
          <a:p>
            <a:pPr>
              <a:defRPr/>
            </a:pPr>
            <a:fld id="{A4F53528-1A04-41F5-9A7F-BCB7B8C55792}" type="datetimeFigureOut">
              <a:rPr lang="uk-UA"/>
              <a:pPr>
                <a:defRPr/>
              </a:pPr>
              <a:t>09.05.2025</a:t>
            </a:fld>
            <a:endParaRPr lang="uk-UA"/>
          </a:p>
        </p:txBody>
      </p:sp>
      <p:sp>
        <p:nvSpPr>
          <p:cNvPr id="8" name="Нижний колонтитул 4"/>
          <p:cNvSpPr>
            <a:spLocks noGrp="1"/>
          </p:cNvSpPr>
          <p:nvPr>
            <p:ph type="ftr" sz="quarter" idx="11"/>
          </p:nvPr>
        </p:nvSpPr>
        <p:spPr/>
        <p:txBody>
          <a:bodyPr/>
          <a:lstStyle>
            <a:lvl1pPr>
              <a:defRPr/>
            </a:lvl1pPr>
          </a:lstStyle>
          <a:p>
            <a:pPr>
              <a:defRPr/>
            </a:pPr>
            <a:endParaRPr lang="uk-UA"/>
          </a:p>
        </p:txBody>
      </p:sp>
      <p:sp>
        <p:nvSpPr>
          <p:cNvPr id="9" name="Номер слайда 5"/>
          <p:cNvSpPr>
            <a:spLocks noGrp="1"/>
          </p:cNvSpPr>
          <p:nvPr>
            <p:ph type="sldNum" sz="quarter" idx="12"/>
          </p:nvPr>
        </p:nvSpPr>
        <p:spPr/>
        <p:txBody>
          <a:bodyPr/>
          <a:lstStyle>
            <a:lvl1pPr>
              <a:defRPr/>
            </a:lvl1pPr>
          </a:lstStyle>
          <a:p>
            <a:pPr>
              <a:defRPr/>
            </a:pPr>
            <a:fld id="{5DCB065A-030A-41E2-8189-BE1B22A65615}" type="slidenum">
              <a:rPr lang="uk-UA"/>
              <a:pPr>
                <a:defRPr/>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uk-UA"/>
          </a:p>
        </p:txBody>
      </p:sp>
      <p:sp>
        <p:nvSpPr>
          <p:cNvPr id="3" name="Дата 3"/>
          <p:cNvSpPr>
            <a:spLocks noGrp="1"/>
          </p:cNvSpPr>
          <p:nvPr>
            <p:ph type="dt" sz="half" idx="10"/>
          </p:nvPr>
        </p:nvSpPr>
        <p:spPr/>
        <p:txBody>
          <a:bodyPr/>
          <a:lstStyle>
            <a:lvl1pPr>
              <a:defRPr/>
            </a:lvl1pPr>
          </a:lstStyle>
          <a:p>
            <a:pPr>
              <a:defRPr/>
            </a:pPr>
            <a:fld id="{BF3A33B4-1A8F-4420-AB44-E767082E3F6C}" type="datetimeFigureOut">
              <a:rPr lang="uk-UA"/>
              <a:pPr>
                <a:defRPr/>
              </a:pPr>
              <a:t>09.05.2025</a:t>
            </a:fld>
            <a:endParaRPr lang="uk-UA"/>
          </a:p>
        </p:txBody>
      </p:sp>
      <p:sp>
        <p:nvSpPr>
          <p:cNvPr id="4" name="Нижний колонтитул 4"/>
          <p:cNvSpPr>
            <a:spLocks noGrp="1"/>
          </p:cNvSpPr>
          <p:nvPr>
            <p:ph type="ftr" sz="quarter" idx="11"/>
          </p:nvPr>
        </p:nvSpPr>
        <p:spPr/>
        <p:txBody>
          <a:bodyPr/>
          <a:lstStyle>
            <a:lvl1pPr>
              <a:defRPr/>
            </a:lvl1pPr>
          </a:lstStyle>
          <a:p>
            <a:pPr>
              <a:defRPr/>
            </a:pPr>
            <a:endParaRPr lang="uk-UA"/>
          </a:p>
        </p:txBody>
      </p:sp>
      <p:sp>
        <p:nvSpPr>
          <p:cNvPr id="5" name="Номер слайда 5"/>
          <p:cNvSpPr>
            <a:spLocks noGrp="1"/>
          </p:cNvSpPr>
          <p:nvPr>
            <p:ph type="sldNum" sz="quarter" idx="12"/>
          </p:nvPr>
        </p:nvSpPr>
        <p:spPr/>
        <p:txBody>
          <a:bodyPr/>
          <a:lstStyle>
            <a:lvl1pPr>
              <a:defRPr/>
            </a:lvl1pPr>
          </a:lstStyle>
          <a:p>
            <a:pPr>
              <a:defRPr/>
            </a:pPr>
            <a:fld id="{E5ACA219-2492-48C4-A8A2-76123EA4D9CC}" type="slidenum">
              <a:rPr lang="uk-UA"/>
              <a:pPr>
                <a:defRPr/>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A562EBE4-B52B-4AA4-A88A-4B6854ECE768}" type="datetimeFigureOut">
              <a:rPr lang="uk-UA"/>
              <a:pPr>
                <a:defRPr/>
              </a:pPr>
              <a:t>09.05.2025</a:t>
            </a:fld>
            <a:endParaRPr lang="uk-UA"/>
          </a:p>
        </p:txBody>
      </p:sp>
      <p:sp>
        <p:nvSpPr>
          <p:cNvPr id="3" name="Нижний колонтитул 4"/>
          <p:cNvSpPr>
            <a:spLocks noGrp="1"/>
          </p:cNvSpPr>
          <p:nvPr>
            <p:ph type="ftr" sz="quarter" idx="11"/>
          </p:nvPr>
        </p:nvSpPr>
        <p:spPr/>
        <p:txBody>
          <a:bodyPr/>
          <a:lstStyle>
            <a:lvl1pPr>
              <a:defRPr/>
            </a:lvl1pPr>
          </a:lstStyle>
          <a:p>
            <a:pPr>
              <a:defRPr/>
            </a:pPr>
            <a:endParaRPr lang="uk-UA"/>
          </a:p>
        </p:txBody>
      </p:sp>
      <p:sp>
        <p:nvSpPr>
          <p:cNvPr id="4" name="Номер слайда 5"/>
          <p:cNvSpPr>
            <a:spLocks noGrp="1"/>
          </p:cNvSpPr>
          <p:nvPr>
            <p:ph type="sldNum" sz="quarter" idx="12"/>
          </p:nvPr>
        </p:nvSpPr>
        <p:spPr/>
        <p:txBody>
          <a:bodyPr/>
          <a:lstStyle>
            <a:lvl1pPr>
              <a:defRPr/>
            </a:lvl1pPr>
          </a:lstStyle>
          <a:p>
            <a:pPr>
              <a:defRPr/>
            </a:pPr>
            <a:fld id="{6041EECD-D45A-4C9C-BB04-8BE3146CD946}" type="slidenum">
              <a:rPr lang="uk-UA"/>
              <a:pPr>
                <a:defRPr/>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endParaRPr lang="uk-UA"/>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6340B506-DB40-4CDB-B489-10490D1E48C6}" type="datetimeFigureOut">
              <a:rPr lang="uk-UA"/>
              <a:pPr>
                <a:defRPr/>
              </a:pPr>
              <a:t>09.05.2025</a:t>
            </a:fld>
            <a:endParaRPr lang="uk-UA"/>
          </a:p>
        </p:txBody>
      </p:sp>
      <p:sp>
        <p:nvSpPr>
          <p:cNvPr id="6" name="Нижний колонтитул 4"/>
          <p:cNvSpPr>
            <a:spLocks noGrp="1"/>
          </p:cNvSpPr>
          <p:nvPr>
            <p:ph type="ftr" sz="quarter" idx="11"/>
          </p:nvPr>
        </p:nvSpPr>
        <p:spPr/>
        <p:txBody>
          <a:bodyPr/>
          <a:lstStyle>
            <a:lvl1pPr>
              <a:defRPr/>
            </a:lvl1pPr>
          </a:lstStyle>
          <a:p>
            <a:pPr>
              <a:defRPr/>
            </a:pPr>
            <a:endParaRPr lang="uk-UA"/>
          </a:p>
        </p:txBody>
      </p:sp>
      <p:sp>
        <p:nvSpPr>
          <p:cNvPr id="7" name="Номер слайда 5"/>
          <p:cNvSpPr>
            <a:spLocks noGrp="1"/>
          </p:cNvSpPr>
          <p:nvPr>
            <p:ph type="sldNum" sz="quarter" idx="12"/>
          </p:nvPr>
        </p:nvSpPr>
        <p:spPr/>
        <p:txBody>
          <a:bodyPr/>
          <a:lstStyle>
            <a:lvl1pPr>
              <a:defRPr/>
            </a:lvl1pPr>
          </a:lstStyle>
          <a:p>
            <a:pPr>
              <a:defRPr/>
            </a:pPr>
            <a:fld id="{86588F30-9BAB-4B10-8033-CFA9679CE152}" type="slidenum">
              <a:rPr lang="uk-UA"/>
              <a:pPr>
                <a:defRPr/>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uk-UA"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9D7FBAB9-29D8-4D15-A86D-AA023CF4A2E2}" type="datetimeFigureOut">
              <a:rPr lang="uk-UA"/>
              <a:pPr>
                <a:defRPr/>
              </a:pPr>
              <a:t>09.05.2025</a:t>
            </a:fld>
            <a:endParaRPr lang="uk-UA"/>
          </a:p>
        </p:txBody>
      </p:sp>
      <p:sp>
        <p:nvSpPr>
          <p:cNvPr id="6" name="Нижний колонтитул 4"/>
          <p:cNvSpPr>
            <a:spLocks noGrp="1"/>
          </p:cNvSpPr>
          <p:nvPr>
            <p:ph type="ftr" sz="quarter" idx="11"/>
          </p:nvPr>
        </p:nvSpPr>
        <p:spPr/>
        <p:txBody>
          <a:bodyPr/>
          <a:lstStyle>
            <a:lvl1pPr>
              <a:defRPr/>
            </a:lvl1pPr>
          </a:lstStyle>
          <a:p>
            <a:pPr>
              <a:defRPr/>
            </a:pPr>
            <a:endParaRPr lang="uk-UA"/>
          </a:p>
        </p:txBody>
      </p:sp>
      <p:sp>
        <p:nvSpPr>
          <p:cNvPr id="7" name="Номер слайда 5"/>
          <p:cNvSpPr>
            <a:spLocks noGrp="1"/>
          </p:cNvSpPr>
          <p:nvPr>
            <p:ph type="sldNum" sz="quarter" idx="12"/>
          </p:nvPr>
        </p:nvSpPr>
        <p:spPr/>
        <p:txBody>
          <a:bodyPr/>
          <a:lstStyle>
            <a:lvl1pPr>
              <a:defRPr/>
            </a:lvl1pPr>
          </a:lstStyle>
          <a:p>
            <a:pPr>
              <a:defRPr/>
            </a:pPr>
            <a:fld id="{D0BBCD2A-76D0-4752-8024-FE6CDA5CC6A2}" type="slidenum">
              <a:rPr lang="uk-UA"/>
              <a:pPr>
                <a:defRPr/>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endParaRPr lang="uk-UA"/>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433ED811-4A55-4DC7-A37F-B2B5131F67A3}" type="datetimeFigureOut">
              <a:rPr lang="uk-UA"/>
              <a:pPr>
                <a:defRPr/>
              </a:pPr>
              <a:t>09.05.2025</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8DAC722-693A-4F43-A525-AA8424471B91}" type="slidenum">
              <a:rPr lang="uk-UA"/>
              <a:pPr>
                <a:defRPr/>
              </a:pPr>
              <a:t>‹№›</a:t>
            </a:fld>
            <a:endParaRPr lang="uk-UA"/>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daso.archives.gov.ua/wp-content/earchives/storage/tmp/Side_2.mp4" TargetMode="External"/><Relationship Id="rId2" Type="http://schemas.openxmlformats.org/officeDocument/2006/relationships/hyperlink" Target="https://daso.archives.gov.ua/wp-content/earchives/storage/tmp/Side_1.mp4"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daso.archives.gov.ua/wp-content/earchives/index.php"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daso.archives.gov.ua/wp-content/earchives/opysy.php" TargetMode="External"/><Relationship Id="rId2" Type="http://schemas.openxmlformats.org/officeDocument/2006/relationships/hyperlink" Target="https://daso.archives.gov.ua/wp-content/earchives/index.ph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427618" y="260648"/>
            <a:ext cx="8229600" cy="1143000"/>
          </a:xfrm>
        </p:spPr>
        <p:txBody>
          <a:bodyPr>
            <a:normAutofit fontScale="90000"/>
          </a:bodyPr>
          <a:lstStyle/>
          <a:p>
            <a:br>
              <a:rPr lang="uk-UA" sz="4000" dirty="0"/>
            </a:br>
            <a:br>
              <a:rPr lang="uk-UA" sz="4000" dirty="0"/>
            </a:br>
            <a:r>
              <a:rPr lang="uk-UA" sz="2700" dirty="0">
                <a:latin typeface="Times New Roman" panose="02020603050405020304" pitchFamily="18" charset="0"/>
                <a:cs typeface="Times New Roman" panose="02020603050405020304" pitchFamily="18" charset="0"/>
              </a:rPr>
              <a:t>Державний архів Сумської області</a:t>
            </a:r>
            <a:br>
              <a:rPr lang="uk-UA" sz="2700" dirty="0">
                <a:latin typeface="Times New Roman" panose="02020603050405020304" pitchFamily="18" charset="0"/>
                <a:cs typeface="Times New Roman" panose="02020603050405020304" pitchFamily="18" charset="0"/>
              </a:rPr>
            </a:br>
            <a:br>
              <a:rPr lang="uk-UA" sz="4000" dirty="0">
                <a:latin typeface="Times New Roman" pitchFamily="18" charset="0"/>
                <a:cs typeface="Times New Roman" pitchFamily="18" charset="0"/>
              </a:rPr>
            </a:br>
            <a:endParaRPr lang="uk-UA" sz="4000" dirty="0">
              <a:latin typeface="Times New Roman" pitchFamily="18" charset="0"/>
              <a:cs typeface="Times New Roman" pitchFamily="18" charset="0"/>
            </a:endParaRPr>
          </a:p>
        </p:txBody>
      </p:sp>
      <p:sp>
        <p:nvSpPr>
          <p:cNvPr id="13314" name="Объект 4"/>
          <p:cNvSpPr>
            <a:spLocks noGrp="1"/>
          </p:cNvSpPr>
          <p:nvPr>
            <p:ph idx="1"/>
          </p:nvPr>
        </p:nvSpPr>
        <p:spPr/>
        <p:txBody>
          <a:bodyPr/>
          <a:lstStyle/>
          <a:p>
            <a:pPr marL="0" indent="0" algn="ctr">
              <a:buFont typeface="Arial" charset="0"/>
              <a:buNone/>
            </a:pPr>
            <a:r>
              <a:rPr lang="uk-UA" sz="2000" dirty="0">
                <a:latin typeface="Times New Roman" pitchFamily="18" charset="0"/>
                <a:cs typeface="Times New Roman" pitchFamily="18" charset="0"/>
              </a:rPr>
              <a:t>Методичні рекомендації</a:t>
            </a:r>
            <a:endParaRPr lang="ru-RU" sz="2000" dirty="0">
              <a:latin typeface="Times New Roman" pitchFamily="18" charset="0"/>
              <a:cs typeface="Times New Roman" pitchFamily="18" charset="0"/>
            </a:endParaRPr>
          </a:p>
          <a:p>
            <a:pPr marL="0" indent="0" algn="ctr">
              <a:buFont typeface="Arial" charset="0"/>
              <a:buNone/>
            </a:pPr>
            <a:endParaRPr lang="ru-RU" sz="2000" dirty="0">
              <a:latin typeface="Times New Roman" pitchFamily="18" charset="0"/>
              <a:cs typeface="Times New Roman" pitchFamily="18" charset="0"/>
            </a:endParaRPr>
          </a:p>
          <a:p>
            <a:pPr marL="0" indent="0" algn="ctr">
              <a:buFont typeface="Arial" charset="0"/>
              <a:buNone/>
            </a:pPr>
            <a:r>
              <a:rPr lang="ru-RU" sz="2000" dirty="0">
                <a:latin typeface="Times New Roman" pitchFamily="18" charset="0"/>
                <a:cs typeface="Times New Roman" pitchFamily="18" charset="0"/>
              </a:rPr>
              <a:t>ЦИФРОВИЙ ФОНД КОРИСТУВАННЯ </a:t>
            </a:r>
          </a:p>
          <a:p>
            <a:pPr marL="0" indent="0" algn="ctr">
              <a:buFont typeface="Arial" charset="0"/>
              <a:buNone/>
            </a:pPr>
            <a:r>
              <a:rPr lang="ru-RU" sz="2000" dirty="0">
                <a:latin typeface="Times New Roman" pitchFamily="18" charset="0"/>
                <a:cs typeface="Times New Roman" pitchFamily="18" charset="0"/>
              </a:rPr>
              <a:t>ДОКУМЕНТАМИ НАЦІОНАЛЬНОГО АРХІВНОГО ФОНДУ:</a:t>
            </a:r>
          </a:p>
          <a:p>
            <a:pPr marL="0" indent="0" algn="ctr">
              <a:buFont typeface="Arial" charset="0"/>
              <a:buNone/>
            </a:pPr>
            <a:r>
              <a:rPr lang="ru-RU" sz="2000" dirty="0">
                <a:latin typeface="Times New Roman" pitchFamily="18" charset="0"/>
                <a:cs typeface="Times New Roman" pitchFamily="18" charset="0"/>
              </a:rPr>
              <a:t>СТВОРЕННЯ, ЗБЕРІГАННЯ, ОБЛІК ТА ДОСТУП ДО НЬОГО</a:t>
            </a:r>
          </a:p>
          <a:p>
            <a:pPr marL="0" indent="0">
              <a:buFont typeface="Arial" charset="0"/>
              <a:buNone/>
            </a:pPr>
            <a:endParaRPr lang="ru-RU" sz="1400" dirty="0">
              <a:latin typeface="Times New Roman" pitchFamily="18" charset="0"/>
              <a:cs typeface="Times New Roman" pitchFamily="18" charset="0"/>
            </a:endParaRPr>
          </a:p>
          <a:p>
            <a:pPr marL="0" indent="0">
              <a:buFont typeface="Arial" charset="0"/>
              <a:buNone/>
            </a:pPr>
            <a:endParaRPr lang="ru-RU" sz="1400" dirty="0">
              <a:latin typeface="Times New Roman" pitchFamily="18" charset="0"/>
              <a:cs typeface="Times New Roman" pitchFamily="18" charset="0"/>
            </a:endParaRPr>
          </a:p>
          <a:p>
            <a:pPr marL="0" indent="0">
              <a:buFont typeface="Arial" charset="0"/>
              <a:buNone/>
            </a:pPr>
            <a:endParaRPr lang="ru-RU" sz="1400" dirty="0">
              <a:latin typeface="Times New Roman" pitchFamily="18" charset="0"/>
              <a:cs typeface="Times New Roman" pitchFamily="18" charset="0"/>
            </a:endParaRPr>
          </a:p>
          <a:p>
            <a:pPr marL="0" indent="0">
              <a:buFont typeface="Arial" charset="0"/>
              <a:buNone/>
            </a:pPr>
            <a:endParaRPr lang="ru-RU" sz="1400" dirty="0">
              <a:latin typeface="Times New Roman" pitchFamily="18" charset="0"/>
              <a:cs typeface="Times New Roman" pitchFamily="18" charset="0"/>
            </a:endParaRPr>
          </a:p>
          <a:p>
            <a:pPr marL="0" indent="0">
              <a:buFont typeface="Arial" charset="0"/>
              <a:buNone/>
            </a:pPr>
            <a:r>
              <a:rPr lang="uk-UA" sz="1400" b="1" noProof="0" dirty="0">
                <a:latin typeface="Times New Roman" pitchFamily="18" charset="0"/>
                <a:cs typeface="Times New Roman" pitchFamily="18" charset="0"/>
              </a:rPr>
              <a:t>Юрій ОЛІЙНИК – директор Державного архіву Сумської області</a:t>
            </a:r>
          </a:p>
          <a:p>
            <a:pPr marL="0" indent="0">
              <a:buFont typeface="Arial" charset="0"/>
              <a:buNone/>
            </a:pPr>
            <a:r>
              <a:rPr lang="uk-UA" sz="1400" b="1" noProof="0" dirty="0">
                <a:latin typeface="Times New Roman" pitchFamily="18" charset="0"/>
                <a:cs typeface="Times New Roman" pitchFamily="18" charset="0"/>
              </a:rPr>
              <a:t>Олексій ПІСКУНОВ– завідувач сектору інформатизації та оцифрування документів</a:t>
            </a:r>
          </a:p>
          <a:p>
            <a:pPr marL="0" indent="0">
              <a:buFont typeface="Arial" charset="0"/>
              <a:buNone/>
            </a:pPr>
            <a:endParaRPr lang="ru-RU" sz="1400" dirty="0">
              <a:latin typeface="Times New Roman" pitchFamily="18" charset="0"/>
              <a:cs typeface="Times New Roman" pitchFamily="18" charset="0"/>
            </a:endParaRPr>
          </a:p>
          <a:p>
            <a:pPr marL="0" indent="0">
              <a:spcBef>
                <a:spcPts val="0"/>
              </a:spcBef>
              <a:buFont typeface="Arial" charset="0"/>
              <a:buNone/>
            </a:pPr>
            <a:endParaRPr lang="uk-UA" sz="1400" noProof="0" dirty="0">
              <a:latin typeface="Times New Roman" pitchFamily="18" charset="0"/>
              <a:cs typeface="Times New Roman" pitchFamily="18" charset="0"/>
            </a:endParaRPr>
          </a:p>
          <a:p>
            <a:pPr marL="0" indent="0">
              <a:spcBef>
                <a:spcPts val="0"/>
              </a:spcBef>
              <a:buFont typeface="Arial" charset="0"/>
              <a:buNone/>
            </a:pPr>
            <a:r>
              <a:rPr lang="uk-UA" sz="1400" noProof="0" dirty="0">
                <a:latin typeface="Times New Roman" pitchFamily="18" charset="0"/>
                <a:cs typeface="Times New Roman" pitchFamily="18" charset="0"/>
              </a:rPr>
              <a:t>Схвалено Науково-методичною радою</a:t>
            </a:r>
          </a:p>
          <a:p>
            <a:pPr marL="0" indent="0">
              <a:spcBef>
                <a:spcPts val="0"/>
              </a:spcBef>
              <a:buFont typeface="Arial" charset="0"/>
              <a:buNone/>
            </a:pPr>
            <a:r>
              <a:rPr lang="uk-UA" sz="1400" noProof="0" dirty="0">
                <a:latin typeface="Times New Roman" pitchFamily="18" charset="0"/>
                <a:cs typeface="Times New Roman" pitchFamily="18" charset="0"/>
              </a:rPr>
              <a:t>Державного архіву Сумської області</a:t>
            </a:r>
          </a:p>
          <a:p>
            <a:pPr marL="0" indent="0">
              <a:spcBef>
                <a:spcPts val="0"/>
              </a:spcBef>
              <a:buFont typeface="Arial" charset="0"/>
              <a:buNone/>
            </a:pPr>
            <a:endParaRPr lang="uk-UA" sz="1400" noProof="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2">
            <a:extLst>
              <a:ext uri="{FF2B5EF4-FFF2-40B4-BE49-F238E27FC236}">
                <a16:creationId xmlns:a16="http://schemas.microsoft.com/office/drawing/2014/main" id="{E2A2E75F-D10D-66D0-688E-581BBC69D787}"/>
              </a:ext>
            </a:extLst>
          </p:cNvPr>
          <p:cNvSpPr txBox="1">
            <a:spLocks/>
          </p:cNvSpPr>
          <p:nvPr/>
        </p:nvSpPr>
        <p:spPr>
          <a:xfrm>
            <a:off x="395536" y="332656"/>
            <a:ext cx="8229600" cy="6192688"/>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just" defTabSz="715963">
              <a:spcBef>
                <a:spcPts val="0"/>
              </a:spcBef>
              <a:buFont typeface="Arial" charset="0"/>
              <a:buNone/>
            </a:pPr>
            <a:r>
              <a:rPr lang="en-US" sz="1400" dirty="0">
                <a:solidFill>
                  <a:srgbClr val="000000"/>
                </a:solidFill>
                <a:latin typeface="Times New Roman" panose="02020603050405020304" pitchFamily="18" charset="0"/>
                <a:cs typeface="Times New Roman" panose="02020603050405020304" pitchFamily="18" charset="0"/>
              </a:rPr>
              <a:t>	</a:t>
            </a:r>
            <a:r>
              <a:rPr lang="uk-UA" sz="1400" b="1" dirty="0">
                <a:solidFill>
                  <a:srgbClr val="000000"/>
                </a:solidFill>
                <a:latin typeface="Times New Roman" panose="02020603050405020304" pitchFamily="18" charset="0"/>
                <a:cs typeface="Times New Roman" panose="02020603050405020304" pitchFamily="18" charset="0"/>
              </a:rPr>
              <a:t>Приклади</a:t>
            </a:r>
          </a:p>
          <a:p>
            <a:pPr marL="0" indent="0" algn="just" defTabSz="715963">
              <a:spcBef>
                <a:spcPts val="0"/>
              </a:spcBef>
              <a:buFont typeface="Arial" charset="0"/>
              <a:buNone/>
            </a:pPr>
            <a:endParaRPr lang="uk-UA"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1. </a:t>
            </a:r>
            <a:r>
              <a:rPr lang="en-US" sz="1400" dirty="0">
                <a:latin typeface="Times New Roman" panose="02020603050405020304" pitchFamily="18" charset="0"/>
              </a:rPr>
              <a:t>804-03494403-l-m-a-1047-1-86-title.jpg</a:t>
            </a:r>
          </a:p>
          <a:p>
            <a:pPr marL="0" indent="0" algn="just" defTabSz="715963">
              <a:spcBef>
                <a:spcPts val="0"/>
              </a:spcBef>
              <a:buFont typeface="Arial" charset="0"/>
              <a:buNone/>
            </a:pPr>
            <a:r>
              <a:rPr lang="uk-UA" sz="1400" b="1" dirty="0">
                <a:latin typeface="Times New Roman" panose="02020603050405020304" pitchFamily="18" charset="0"/>
              </a:rPr>
              <a:t>804</a:t>
            </a:r>
            <a:r>
              <a:rPr lang="uk-UA" sz="1400" dirty="0">
                <a:latin typeface="Times New Roman" panose="02020603050405020304" pitchFamily="18" charset="0"/>
              </a:rPr>
              <a:t> (Україна)</a:t>
            </a:r>
            <a:r>
              <a:rPr lang="uk-UA" sz="1400" b="1" dirty="0">
                <a:latin typeface="Times New Roman" panose="02020603050405020304" pitchFamily="18" charset="0"/>
              </a:rPr>
              <a:t> </a:t>
            </a:r>
          </a:p>
          <a:p>
            <a:pPr marL="0" indent="0" algn="just" defTabSz="715963">
              <a:spcBef>
                <a:spcPts val="0"/>
              </a:spcBef>
              <a:buFont typeface="Arial" charset="0"/>
              <a:buNone/>
            </a:pPr>
            <a:r>
              <a:rPr lang="en-US" sz="1400" b="1" dirty="0">
                <a:latin typeface="Times New Roman" panose="02020603050405020304" pitchFamily="18" charset="0"/>
              </a:rPr>
              <a:t>03494403</a:t>
            </a:r>
            <a:r>
              <a:rPr lang="uk-UA" sz="1400" dirty="0">
                <a:latin typeface="Times New Roman" panose="02020603050405020304" pitchFamily="18" charset="0"/>
              </a:rPr>
              <a:t> (ДАСО)</a:t>
            </a:r>
          </a:p>
          <a:p>
            <a:pPr marL="0" indent="0" algn="just" defTabSz="715963">
              <a:spcBef>
                <a:spcPts val="0"/>
              </a:spcBef>
              <a:buFont typeface="Arial" charset="0"/>
              <a:buNone/>
            </a:pPr>
            <a:r>
              <a:rPr lang="en-US" sz="1400" b="1" dirty="0">
                <a:latin typeface="Times New Roman" panose="02020603050405020304" pitchFamily="18" charset="0"/>
              </a:rPr>
              <a:t>l</a:t>
            </a:r>
            <a:r>
              <a:rPr lang="uk-UA" sz="1400" dirty="0">
                <a:latin typeface="Times New Roman" panose="02020603050405020304" pitchFamily="18" charset="0"/>
              </a:rPr>
              <a:t> (поаркушний)</a:t>
            </a:r>
          </a:p>
          <a:p>
            <a:pPr marL="0" indent="0" algn="just" defTabSz="715963">
              <a:spcBef>
                <a:spcPts val="0"/>
              </a:spcBef>
              <a:buFont typeface="Arial" charset="0"/>
              <a:buNone/>
            </a:pPr>
            <a:r>
              <a:rPr lang="en-US" sz="1400" b="1" dirty="0">
                <a:latin typeface="Times New Roman" panose="02020603050405020304" pitchFamily="18" charset="0"/>
              </a:rPr>
              <a:t>m</a:t>
            </a:r>
            <a:r>
              <a:rPr lang="uk-UA" sz="1400" b="1" dirty="0">
                <a:latin typeface="Times New Roman" panose="02020603050405020304" pitchFamily="18" charset="0"/>
              </a:rPr>
              <a:t> </a:t>
            </a:r>
            <a:r>
              <a:rPr lang="uk-UA" sz="1400" dirty="0">
                <a:latin typeface="Times New Roman" panose="02020603050405020304" pitchFamily="18" charset="0"/>
              </a:rPr>
              <a:t>(майстер копія)</a:t>
            </a:r>
          </a:p>
          <a:p>
            <a:pPr marL="0" indent="0" algn="just" defTabSz="715963">
              <a:spcBef>
                <a:spcPts val="0"/>
              </a:spcBef>
              <a:buFont typeface="Arial" charset="0"/>
              <a:buNone/>
            </a:pPr>
            <a:r>
              <a:rPr lang="en-US" sz="1400" b="1" dirty="0">
                <a:latin typeface="Times New Roman" panose="02020603050405020304" pitchFamily="18" charset="0"/>
              </a:rPr>
              <a:t>a</a:t>
            </a:r>
            <a:r>
              <a:rPr lang="uk-UA" sz="1400" b="1" dirty="0">
                <a:latin typeface="Times New Roman" panose="02020603050405020304" pitchFamily="18" charset="0"/>
              </a:rPr>
              <a:t> </a:t>
            </a:r>
            <a:r>
              <a:rPr lang="uk-UA" sz="1400" dirty="0">
                <a:latin typeface="Times New Roman" panose="02020603050405020304" pitchFamily="18" charset="0"/>
              </a:rPr>
              <a:t>(архівний документ)</a:t>
            </a:r>
            <a:endParaRPr lang="en-US" sz="1400" dirty="0">
              <a:latin typeface="Times New Roman" panose="02020603050405020304" pitchFamily="18" charset="0"/>
            </a:endParaRPr>
          </a:p>
          <a:p>
            <a:pPr marL="0" indent="0" algn="just" defTabSz="715963">
              <a:spcBef>
                <a:spcPts val="0"/>
              </a:spcBef>
              <a:buFont typeface="Arial" charset="0"/>
              <a:buNone/>
            </a:pPr>
            <a:r>
              <a:rPr lang="uk-UA" sz="1400" b="1" dirty="0">
                <a:latin typeface="Times New Roman" panose="02020603050405020304" pitchFamily="18" charset="0"/>
              </a:rPr>
              <a:t>1047</a:t>
            </a:r>
            <a:r>
              <a:rPr lang="uk-UA" sz="1400" dirty="0">
                <a:latin typeface="Times New Roman" panose="02020603050405020304" pitchFamily="18" charset="0"/>
              </a:rPr>
              <a:t> - № фонду</a:t>
            </a:r>
          </a:p>
          <a:p>
            <a:pPr marL="0" indent="0" algn="just" defTabSz="715963">
              <a:spcBef>
                <a:spcPts val="0"/>
              </a:spcBef>
              <a:buFont typeface="Arial" charset="0"/>
              <a:buNone/>
            </a:pPr>
            <a:r>
              <a:rPr lang="uk-UA" sz="1400" b="1" dirty="0">
                <a:latin typeface="Times New Roman" panose="02020603050405020304" pitchFamily="18" charset="0"/>
              </a:rPr>
              <a:t>1</a:t>
            </a:r>
            <a:r>
              <a:rPr lang="uk-UA" sz="1400" dirty="0">
                <a:latin typeface="Times New Roman" panose="02020603050405020304" pitchFamily="18" charset="0"/>
              </a:rPr>
              <a:t> – номер опису</a:t>
            </a:r>
          </a:p>
          <a:p>
            <a:pPr marL="0" indent="0" algn="just" defTabSz="715963">
              <a:spcBef>
                <a:spcPts val="0"/>
              </a:spcBef>
              <a:buFont typeface="Arial" charset="0"/>
              <a:buNone/>
            </a:pPr>
            <a:r>
              <a:rPr lang="uk-UA" sz="1400" b="1" dirty="0">
                <a:latin typeface="Times New Roman" panose="02020603050405020304" pitchFamily="18" charset="0"/>
              </a:rPr>
              <a:t>86</a:t>
            </a:r>
            <a:r>
              <a:rPr lang="uk-UA" sz="1400" dirty="0">
                <a:latin typeface="Times New Roman" panose="02020603050405020304" pitchFamily="18" charset="0"/>
              </a:rPr>
              <a:t> – номер справи</a:t>
            </a:r>
          </a:p>
          <a:p>
            <a:pPr marL="0" indent="0" algn="just" defTabSz="715963">
              <a:spcBef>
                <a:spcPts val="0"/>
              </a:spcBef>
              <a:buFont typeface="Arial" charset="0"/>
              <a:buNone/>
            </a:pPr>
            <a:r>
              <a:rPr lang="en-US" sz="1400" b="1" dirty="0">
                <a:latin typeface="Times New Roman" panose="02020603050405020304" pitchFamily="18" charset="0"/>
              </a:rPr>
              <a:t>title</a:t>
            </a:r>
            <a:r>
              <a:rPr lang="uk-UA" sz="1400" dirty="0">
                <a:latin typeface="Times New Roman" panose="02020603050405020304" pitchFamily="18" charset="0"/>
              </a:rPr>
              <a:t> – титульна сторінка</a:t>
            </a:r>
          </a:p>
          <a:p>
            <a:pPr marL="0" indent="0" algn="just" defTabSz="715963">
              <a:spcBef>
                <a:spcPts val="0"/>
              </a:spcBef>
              <a:buFont typeface="Arial" charset="0"/>
              <a:buNone/>
            </a:pPr>
            <a:r>
              <a:rPr lang="uk-UA" sz="1400" dirty="0">
                <a:latin typeface="Times New Roman" panose="02020603050405020304" pitchFamily="18" charset="0"/>
              </a:rPr>
              <a:t>2. </a:t>
            </a:r>
            <a:r>
              <a:rPr lang="en-US" sz="1400" dirty="0">
                <a:latin typeface="Times New Roman" panose="02020603050405020304" pitchFamily="18" charset="0"/>
              </a:rPr>
              <a:t>804-03494403-l-m-a-1047-1-86-note.jpg</a:t>
            </a:r>
          </a:p>
          <a:p>
            <a:pPr marL="0" indent="0" algn="just" defTabSz="715963">
              <a:spcBef>
                <a:spcPts val="0"/>
              </a:spcBef>
              <a:buFont typeface="Arial" charset="0"/>
              <a:buNone/>
            </a:pPr>
            <a:r>
              <a:rPr lang="uk-UA" sz="1400" dirty="0">
                <a:latin typeface="Times New Roman" panose="02020603050405020304" pitchFamily="18" charset="0"/>
              </a:rPr>
              <a:t>… </a:t>
            </a:r>
            <a:r>
              <a:rPr lang="en-US" sz="1400" b="1" dirty="0">
                <a:latin typeface="Times New Roman" panose="02020603050405020304" pitchFamily="18" charset="0"/>
              </a:rPr>
              <a:t>note</a:t>
            </a:r>
            <a:r>
              <a:rPr lang="uk-UA" sz="1400" dirty="0">
                <a:latin typeface="Times New Roman" panose="02020603050405020304" pitchFamily="18" charset="0"/>
              </a:rPr>
              <a:t> – засвідчувальний запис</a:t>
            </a:r>
            <a:endParaRPr lang="en-US"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3. </a:t>
            </a:r>
            <a:r>
              <a:rPr lang="en-US" sz="1400" dirty="0">
                <a:latin typeface="Times New Roman" panose="02020603050405020304" pitchFamily="18" charset="0"/>
              </a:rPr>
              <a:t>804-03494403-l-m-a-1047-1-86-a. jpg</a:t>
            </a:r>
          </a:p>
          <a:p>
            <a:pPr marL="0" indent="0" algn="just" defTabSz="715963">
              <a:spcBef>
                <a:spcPts val="0"/>
              </a:spcBef>
              <a:buFont typeface="Arial" charset="0"/>
              <a:buNone/>
            </a:pPr>
            <a:r>
              <a:rPr lang="uk-UA" sz="1400" dirty="0">
                <a:latin typeface="Times New Roman" panose="02020603050405020304" pitchFamily="18" charset="0"/>
              </a:rPr>
              <a:t>… </a:t>
            </a:r>
            <a:r>
              <a:rPr lang="uk-UA" sz="1400" b="1" dirty="0">
                <a:latin typeface="Times New Roman" panose="02020603050405020304" pitchFamily="18" charset="0"/>
              </a:rPr>
              <a:t>а</a:t>
            </a:r>
            <a:r>
              <a:rPr lang="uk-UA" sz="1400" dirty="0">
                <a:latin typeface="Times New Roman" panose="02020603050405020304" pitchFamily="18" charset="0"/>
              </a:rPr>
              <a:t> – непронумерований аркуш на початку справи перед пронумерованим аркушем</a:t>
            </a:r>
          </a:p>
          <a:p>
            <a:pPr marL="0" indent="0" algn="just" defTabSz="715963">
              <a:spcBef>
                <a:spcPts val="0"/>
              </a:spcBef>
              <a:buFont typeface="Arial" charset="0"/>
              <a:buNone/>
            </a:pPr>
            <a:r>
              <a:rPr lang="uk-UA" sz="1400" dirty="0">
                <a:latin typeface="Times New Roman" panose="02020603050405020304" pitchFamily="18" charset="0"/>
              </a:rPr>
              <a:t>4. </a:t>
            </a:r>
            <a:r>
              <a:rPr lang="en-US" sz="1400" dirty="0">
                <a:latin typeface="Times New Roman" panose="02020603050405020304" pitchFamily="18" charset="0"/>
              </a:rPr>
              <a:t>804-03494403-l-m-a-1047-1-86-001</a:t>
            </a:r>
            <a:r>
              <a:rPr lang="uk-UA" sz="1400" dirty="0">
                <a:latin typeface="Times New Roman" panose="02020603050405020304" pitchFamily="18" charset="0"/>
              </a:rPr>
              <a:t>.</a:t>
            </a:r>
            <a:r>
              <a:rPr lang="en-US" sz="1400" dirty="0">
                <a:latin typeface="Times New Roman" panose="02020603050405020304" pitchFamily="18" charset="0"/>
              </a:rPr>
              <a:t> jpg </a:t>
            </a:r>
            <a:endParaRPr lang="uk-UA"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 </a:t>
            </a:r>
            <a:r>
              <a:rPr lang="uk-UA" sz="1400" b="1" dirty="0">
                <a:latin typeface="Times New Roman" panose="02020603050405020304" pitchFamily="18" charset="0"/>
              </a:rPr>
              <a:t>001</a:t>
            </a:r>
            <a:r>
              <a:rPr lang="uk-UA" sz="1400" dirty="0">
                <a:latin typeface="Times New Roman" panose="02020603050405020304" pitchFamily="18" charset="0"/>
              </a:rPr>
              <a:t> – аркуш</a:t>
            </a:r>
            <a:r>
              <a:rPr lang="en-US" sz="1400" dirty="0">
                <a:latin typeface="Times New Roman" panose="02020603050405020304" pitchFamily="18" charset="0"/>
              </a:rPr>
              <a:t> </a:t>
            </a:r>
            <a:r>
              <a:rPr lang="uk-UA" sz="1400" dirty="0">
                <a:latin typeface="Times New Roman" panose="02020603050405020304" pitchFamily="18" charset="0"/>
              </a:rPr>
              <a:t>1</a:t>
            </a:r>
          </a:p>
          <a:p>
            <a:pPr marL="0" indent="0" algn="just" defTabSz="715963">
              <a:spcBef>
                <a:spcPts val="0"/>
              </a:spcBef>
              <a:buFont typeface="Arial" charset="0"/>
              <a:buNone/>
            </a:pPr>
            <a:r>
              <a:rPr lang="uk-UA" sz="1400" dirty="0">
                <a:latin typeface="Times New Roman" panose="02020603050405020304" pitchFamily="18" charset="0"/>
              </a:rPr>
              <a:t>5. </a:t>
            </a:r>
            <a:r>
              <a:rPr lang="en-US" sz="1400" dirty="0">
                <a:latin typeface="Times New Roman" panose="02020603050405020304" pitchFamily="18" charset="0"/>
              </a:rPr>
              <a:t>804-03494403-l-m-a-1047-1-86-001b</a:t>
            </a:r>
            <a:r>
              <a:rPr lang="uk-UA" sz="1400" dirty="0">
                <a:latin typeface="Times New Roman" panose="02020603050405020304" pitchFamily="18" charset="0"/>
              </a:rPr>
              <a:t>.</a:t>
            </a:r>
            <a:r>
              <a:rPr lang="en-US" sz="1400" dirty="0">
                <a:latin typeface="Times New Roman" panose="02020603050405020304" pitchFamily="18" charset="0"/>
              </a:rPr>
              <a:t> jpg </a:t>
            </a:r>
            <a:endParaRPr lang="uk-UA"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 </a:t>
            </a:r>
            <a:r>
              <a:rPr lang="en-US" sz="1400" dirty="0">
                <a:latin typeface="Times New Roman" panose="02020603050405020304" pitchFamily="18" charset="0"/>
              </a:rPr>
              <a:t>001</a:t>
            </a:r>
            <a:r>
              <a:rPr lang="en-US" sz="1400" b="1" dirty="0">
                <a:latin typeface="Times New Roman" panose="02020603050405020304" pitchFamily="18" charset="0"/>
              </a:rPr>
              <a:t>b</a:t>
            </a:r>
            <a:r>
              <a:rPr lang="uk-UA" sz="1400" b="1" dirty="0">
                <a:latin typeface="Times New Roman" panose="02020603050405020304" pitchFamily="18" charset="0"/>
              </a:rPr>
              <a:t> </a:t>
            </a:r>
            <a:r>
              <a:rPr lang="uk-UA" sz="1400" dirty="0">
                <a:latin typeface="Times New Roman" panose="02020603050405020304" pitchFamily="18" charset="0"/>
              </a:rPr>
              <a:t>–  аркуш 1 зворот	</a:t>
            </a:r>
          </a:p>
          <a:p>
            <a:pPr marL="0" indent="0" algn="just" defTabSz="715963">
              <a:spcBef>
                <a:spcPts val="0"/>
              </a:spcBef>
              <a:buNone/>
            </a:pPr>
            <a:r>
              <a:rPr lang="uk-UA" sz="1400" dirty="0">
                <a:latin typeface="Times New Roman" panose="02020603050405020304" pitchFamily="18" charset="0"/>
              </a:rPr>
              <a:t>6. </a:t>
            </a:r>
            <a:r>
              <a:rPr lang="en-US" sz="1400" dirty="0">
                <a:latin typeface="Times New Roman" panose="02020603050405020304" pitchFamily="18" charset="0"/>
              </a:rPr>
              <a:t>804-03494403-l-m-a-1047-1-86-001d</a:t>
            </a:r>
            <a:r>
              <a:rPr lang="uk-UA" sz="1400" dirty="0">
                <a:latin typeface="Times New Roman" panose="02020603050405020304" pitchFamily="18" charset="0"/>
              </a:rPr>
              <a:t>.</a:t>
            </a:r>
            <a:r>
              <a:rPr lang="en-US" sz="1400" dirty="0">
                <a:latin typeface="Times New Roman" panose="02020603050405020304" pitchFamily="18" charset="0"/>
              </a:rPr>
              <a:t> jpg </a:t>
            </a:r>
            <a:endParaRPr lang="uk-UA"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 </a:t>
            </a:r>
            <a:r>
              <a:rPr lang="en-US" sz="1400" dirty="0">
                <a:latin typeface="Times New Roman" panose="02020603050405020304" pitchFamily="18" charset="0"/>
              </a:rPr>
              <a:t>001</a:t>
            </a:r>
            <a:r>
              <a:rPr lang="en-US" sz="1400" b="1" dirty="0">
                <a:latin typeface="Times New Roman" panose="02020603050405020304" pitchFamily="18" charset="0"/>
              </a:rPr>
              <a:t>d</a:t>
            </a:r>
            <a:r>
              <a:rPr lang="uk-UA" sz="1400" dirty="0">
                <a:latin typeface="Times New Roman" panose="02020603050405020304" pitchFamily="18" charset="0"/>
              </a:rPr>
              <a:t> – розворот</a:t>
            </a:r>
          </a:p>
          <a:p>
            <a:pPr marL="0" indent="0" algn="just" defTabSz="715963">
              <a:spcBef>
                <a:spcPts val="0"/>
              </a:spcBef>
              <a:buFont typeface="Arial" charset="0"/>
              <a:buNone/>
            </a:pPr>
            <a:r>
              <a:rPr lang="uk-UA" sz="1400" dirty="0">
                <a:latin typeface="Times New Roman" panose="02020603050405020304" pitchFamily="18" charset="0"/>
              </a:rPr>
              <a:t>7. </a:t>
            </a:r>
            <a:r>
              <a:rPr lang="en-US" sz="1400" dirty="0">
                <a:latin typeface="Times New Roman" panose="02020603050405020304" pitchFamily="18" charset="0"/>
              </a:rPr>
              <a:t>804-03494403-g-w-f-R6-1.pdf – </a:t>
            </a:r>
            <a:r>
              <a:rPr lang="uk-UA" sz="1400" dirty="0">
                <a:latin typeface="Times New Roman" panose="02020603050405020304" pitchFamily="18" charset="0"/>
              </a:rPr>
              <a:t>робоча копія опису</a:t>
            </a:r>
          </a:p>
          <a:p>
            <a:pPr marL="0" indent="0" algn="just" defTabSz="715963">
              <a:spcBef>
                <a:spcPts val="0"/>
              </a:spcBef>
              <a:buNone/>
            </a:pPr>
            <a:r>
              <a:rPr lang="uk-UA" sz="1400" dirty="0">
                <a:latin typeface="Times New Roman" panose="02020603050405020304" pitchFamily="18" charset="0"/>
              </a:rPr>
              <a:t>… </a:t>
            </a:r>
            <a:r>
              <a:rPr lang="en-US" sz="1400" b="1" dirty="0">
                <a:latin typeface="Times New Roman" panose="02020603050405020304" pitchFamily="18" charset="0"/>
              </a:rPr>
              <a:t>g</a:t>
            </a:r>
            <a:r>
              <a:rPr lang="uk-UA" sz="1400" dirty="0">
                <a:latin typeface="Times New Roman" panose="02020603050405020304" pitchFamily="18" charset="0"/>
              </a:rPr>
              <a:t> </a:t>
            </a:r>
            <a:r>
              <a:rPr lang="en-US" sz="1400" dirty="0">
                <a:latin typeface="Times New Roman" panose="02020603050405020304" pitchFamily="18" charset="0"/>
              </a:rPr>
              <a:t>– </a:t>
            </a:r>
            <a:r>
              <a:rPr lang="uk-UA" sz="1400" dirty="0">
                <a:latin typeface="Times New Roman" panose="02020603050405020304" pitchFamily="18" charset="0"/>
              </a:rPr>
              <a:t>груповий;</a:t>
            </a:r>
            <a:r>
              <a:rPr lang="en-US" sz="1400" dirty="0">
                <a:latin typeface="Times New Roman" panose="02020603050405020304" pitchFamily="18" charset="0"/>
              </a:rPr>
              <a:t> </a:t>
            </a:r>
            <a:r>
              <a:rPr lang="en-US" sz="1400" b="1" dirty="0">
                <a:latin typeface="Times New Roman" panose="02020603050405020304" pitchFamily="18" charset="0"/>
              </a:rPr>
              <a:t>w</a:t>
            </a:r>
            <a:r>
              <a:rPr lang="en-US" sz="1400" dirty="0">
                <a:latin typeface="Times New Roman" panose="02020603050405020304" pitchFamily="18" charset="0"/>
              </a:rPr>
              <a:t> </a:t>
            </a:r>
            <a:r>
              <a:rPr lang="uk-UA" sz="1400" dirty="0">
                <a:latin typeface="Times New Roman" panose="02020603050405020304" pitchFamily="18" charset="0"/>
              </a:rPr>
              <a:t>– робоча копія</a:t>
            </a:r>
            <a:r>
              <a:rPr lang="en-US" sz="1400" dirty="0">
                <a:latin typeface="Times New Roman" panose="02020603050405020304" pitchFamily="18" charset="0"/>
              </a:rPr>
              <a:t>, </a:t>
            </a:r>
            <a:r>
              <a:rPr lang="en-US" sz="1400" b="1" dirty="0">
                <a:latin typeface="Times New Roman" panose="02020603050405020304" pitchFamily="18" charset="0"/>
              </a:rPr>
              <a:t>f</a:t>
            </a:r>
            <a:r>
              <a:rPr lang="en-US" sz="1400" dirty="0">
                <a:latin typeface="Times New Roman" panose="02020603050405020304" pitchFamily="18" charset="0"/>
              </a:rPr>
              <a:t> </a:t>
            </a:r>
            <a:r>
              <a:rPr lang="uk-UA" sz="1400" dirty="0">
                <a:latin typeface="Times New Roman" panose="02020603050405020304" pitchFamily="18" charset="0"/>
              </a:rPr>
              <a:t>– </a:t>
            </a:r>
            <a:r>
              <a:rPr lang="uk-UA" sz="1400" b="1" dirty="0">
                <a:latin typeface="Times New Roman" panose="02020603050405020304" pitchFamily="18" charset="0"/>
              </a:rPr>
              <a:t>опис справ</a:t>
            </a:r>
            <a:r>
              <a:rPr lang="uk-UA" sz="1400" dirty="0">
                <a:latin typeface="Times New Roman" panose="02020603050405020304" pitchFamily="18" charset="0"/>
              </a:rPr>
              <a:t> </a:t>
            </a:r>
            <a:endParaRPr lang="en-US"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8. </a:t>
            </a:r>
            <a:r>
              <a:rPr lang="en-US" sz="1400" dirty="0">
                <a:latin typeface="Times New Roman" panose="02020603050405020304" pitchFamily="18" charset="0"/>
              </a:rPr>
              <a:t>804-03494403-g-w-a-1047-1-86</a:t>
            </a:r>
            <a:r>
              <a:rPr lang="uk-UA" sz="1400" dirty="0">
                <a:latin typeface="Times New Roman" panose="02020603050405020304" pitchFamily="18" charset="0"/>
              </a:rPr>
              <a:t>.</a:t>
            </a:r>
            <a:r>
              <a:rPr lang="en-US" sz="1400" dirty="0">
                <a:latin typeface="Times New Roman" panose="02020603050405020304" pitchFamily="18" charset="0"/>
              </a:rPr>
              <a:t>pdf</a:t>
            </a:r>
            <a:r>
              <a:rPr lang="uk-UA" sz="1400" dirty="0">
                <a:latin typeface="Times New Roman" panose="02020603050405020304" pitchFamily="18" charset="0"/>
              </a:rPr>
              <a:t> – робоча копія справи</a:t>
            </a:r>
            <a:endParaRPr lang="en-US" sz="1400" dirty="0">
              <a:latin typeface="Times New Roman" panose="02020603050405020304" pitchFamily="18" charset="0"/>
            </a:endParaRPr>
          </a:p>
          <a:p>
            <a:pPr marL="0" indent="0" algn="just" defTabSz="715963">
              <a:spcBef>
                <a:spcPts val="0"/>
              </a:spcBef>
              <a:buFont typeface="Arial" charset="0"/>
              <a:buNone/>
            </a:pPr>
            <a:r>
              <a:rPr lang="en-US" sz="1400" b="1" dirty="0">
                <a:latin typeface="Times New Roman" panose="02020603050405020304" pitchFamily="18" charset="0"/>
              </a:rPr>
              <a:t>g</a:t>
            </a:r>
            <a:r>
              <a:rPr lang="uk-UA" sz="1400" dirty="0">
                <a:latin typeface="Times New Roman" panose="02020603050405020304" pitchFamily="18" charset="0"/>
              </a:rPr>
              <a:t> </a:t>
            </a:r>
            <a:r>
              <a:rPr lang="en-US" sz="1400" dirty="0">
                <a:latin typeface="Times New Roman" panose="02020603050405020304" pitchFamily="18" charset="0"/>
              </a:rPr>
              <a:t>– </a:t>
            </a:r>
            <a:r>
              <a:rPr lang="uk-UA" sz="1400" dirty="0">
                <a:latin typeface="Times New Roman" panose="02020603050405020304" pitchFamily="18" charset="0"/>
              </a:rPr>
              <a:t>груповий; </a:t>
            </a:r>
            <a:r>
              <a:rPr lang="en-US" sz="1400" b="1" dirty="0">
                <a:latin typeface="Times New Roman" panose="02020603050405020304" pitchFamily="18" charset="0"/>
              </a:rPr>
              <a:t>w</a:t>
            </a:r>
            <a:r>
              <a:rPr lang="uk-UA" sz="1400" dirty="0">
                <a:latin typeface="Times New Roman" panose="02020603050405020304" pitchFamily="18" charset="0"/>
              </a:rPr>
              <a:t> – робоча копія; </a:t>
            </a:r>
            <a:r>
              <a:rPr lang="en-US" sz="1400" b="1" dirty="0">
                <a:latin typeface="Times New Roman" panose="02020603050405020304" pitchFamily="18" charset="0"/>
              </a:rPr>
              <a:t>a</a:t>
            </a:r>
            <a:r>
              <a:rPr lang="uk-UA" sz="1400" dirty="0">
                <a:latin typeface="Times New Roman" panose="02020603050405020304" pitchFamily="18" charset="0"/>
              </a:rPr>
              <a:t> –</a:t>
            </a:r>
            <a:r>
              <a:rPr lang="en-US" sz="1400" dirty="0">
                <a:latin typeface="Times New Roman" panose="02020603050405020304" pitchFamily="18" charset="0"/>
              </a:rPr>
              <a:t> </a:t>
            </a:r>
            <a:r>
              <a:rPr lang="uk-UA" sz="1400" dirty="0">
                <a:latin typeface="Times New Roman" panose="02020603050405020304" pitchFamily="18" charset="0"/>
              </a:rPr>
              <a:t>архівний документ</a:t>
            </a:r>
            <a:r>
              <a:rPr lang="uk-UA" sz="800" dirty="0">
                <a:solidFill>
                  <a:srgbClr val="FFFFFF"/>
                </a:solidFill>
                <a:latin typeface="Segoe UI" panose="020B0502040204020203" pitchFamily="34" charset="0"/>
              </a:rPr>
              <a:t>– архівний </a:t>
            </a:r>
            <a:endParaRPr lang="uk-UA" sz="800" b="0" i="0" dirty="0">
              <a:solidFill>
                <a:srgbClr val="FFFFFF"/>
              </a:solidFill>
              <a:effectLst/>
              <a:latin typeface="Segoe UI" panose="020B0502040204020203" pitchFamily="34" charset="0"/>
            </a:endParaRPr>
          </a:p>
          <a:p>
            <a:pPr marL="0" indent="0" algn="just" defTabSz="715963">
              <a:spcBef>
                <a:spcPts val="0"/>
              </a:spcBef>
              <a:buFont typeface="Arial" charset="0"/>
              <a:buNone/>
            </a:pPr>
            <a:endParaRPr lang="en-US" sz="800" b="0" i="0" dirty="0">
              <a:solidFill>
                <a:srgbClr val="FFFFFF"/>
              </a:solidFill>
              <a:effectLst/>
              <a:latin typeface="Segoe UI" panose="020B0502040204020203" pitchFamily="34" charset="0"/>
            </a:endParaRPr>
          </a:p>
          <a:p>
            <a:pPr marL="0" indent="0" algn="just" defTabSz="715963">
              <a:spcBef>
                <a:spcPts val="0"/>
              </a:spcBef>
              <a:buFont typeface="Arial" charset="0"/>
              <a:buNone/>
            </a:pPr>
            <a:r>
              <a:rPr lang="en-US" sz="800" b="0" i="0" dirty="0">
                <a:solidFill>
                  <a:srgbClr val="FFFFFF"/>
                </a:solidFill>
                <a:effectLst/>
                <a:latin typeface="Segoe UI" panose="020B0502040204020203" pitchFamily="34" charset="0"/>
              </a:rPr>
              <a:t>04-03494403-t-w-f-R3684-1.pdf</a:t>
            </a:r>
            <a:r>
              <a:rPr lang="en-US" sz="1000" b="0" i="0" dirty="0">
                <a:solidFill>
                  <a:srgbClr val="FFFFFF"/>
                </a:solidFill>
                <a:effectLst/>
                <a:latin typeface="Segoe UI" panose="020B0502040204020203" pitchFamily="34" charset="0"/>
              </a:rPr>
              <a:t>04-03494403-t-w-f-R3684-1.pdf</a:t>
            </a:r>
            <a:endParaRPr lang="uk-UA" sz="1400" dirty="0">
              <a:latin typeface="Times New Roman" panose="02020603050405020304" pitchFamily="18" charset="0"/>
            </a:endParaRPr>
          </a:p>
          <a:p>
            <a:pPr marL="0" indent="0" algn="just" defTabSz="715963">
              <a:spcBef>
                <a:spcPts val="0"/>
              </a:spcBef>
              <a:buFont typeface="Arial" charset="0"/>
              <a:buNone/>
            </a:pPr>
            <a:endParaRPr lang="uk-UA" sz="1400" dirty="0">
              <a:latin typeface="Times New Roman" panose="02020603050405020304" pitchFamily="18" charset="0"/>
            </a:endParaRPr>
          </a:p>
          <a:p>
            <a:pPr marL="0" indent="0" algn="just" defTabSz="715963">
              <a:spcBef>
                <a:spcPts val="0"/>
              </a:spcBef>
              <a:buFont typeface="Arial" charset="0"/>
              <a:buNone/>
            </a:pPr>
            <a:r>
              <a:rPr lang="uk-UA" sz="1400" dirty="0">
                <a:latin typeface="Times New Roman" panose="02020603050405020304" pitchFamily="18" charset="0"/>
              </a:rPr>
              <a:t>				</a:t>
            </a:r>
            <a:endParaRPr lang="ru-RU" sz="1400" dirty="0">
              <a:latin typeface="Times New Roman" panose="02020603050405020304" pitchFamily="18" charset="0"/>
            </a:endParaRPr>
          </a:p>
        </p:txBody>
      </p:sp>
    </p:spTree>
    <p:extLst>
      <p:ext uri="{BB962C8B-B14F-4D97-AF65-F5344CB8AC3E}">
        <p14:creationId xmlns:p14="http://schemas.microsoft.com/office/powerpoint/2010/main" val="1438120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AF482-0B9B-9A00-FA72-BD8D4F19C01F}"/>
            </a:ext>
          </a:extLst>
        </p:cNvPr>
        <p:cNvGrpSpPr/>
        <p:nvPr/>
      </p:nvGrpSpPr>
      <p:grpSpPr>
        <a:xfrm>
          <a:off x="0" y="0"/>
          <a:ext cx="0" cy="0"/>
          <a:chOff x="0" y="0"/>
          <a:chExt cx="0" cy="0"/>
        </a:xfrm>
      </p:grpSpPr>
      <p:sp>
        <p:nvSpPr>
          <p:cNvPr id="2" name="Объект 2">
            <a:extLst>
              <a:ext uri="{FF2B5EF4-FFF2-40B4-BE49-F238E27FC236}">
                <a16:creationId xmlns:a16="http://schemas.microsoft.com/office/drawing/2014/main" id="{653B5ECF-E484-4B0B-7336-0F564127EFB1}"/>
              </a:ext>
            </a:extLst>
          </p:cNvPr>
          <p:cNvSpPr txBox="1">
            <a:spLocks/>
          </p:cNvSpPr>
          <p:nvPr/>
        </p:nvSpPr>
        <p:spPr>
          <a:xfrm>
            <a:off x="395536" y="332656"/>
            <a:ext cx="8280920" cy="6192688"/>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defTabSz="715963" rtl="0" eaLnBrk="1" fontAlgn="base" latinLnBrk="0" hangingPunct="1">
              <a:lnSpc>
                <a:spcPct val="100000"/>
              </a:lnSpc>
              <a:spcBef>
                <a:spcPts val="0"/>
              </a:spcBef>
              <a:spcAft>
                <a:spcPct val="0"/>
              </a:spcAft>
              <a:buClrTx/>
              <a:buSzTx/>
              <a:buFont typeface="Arial" charset="0"/>
              <a:buNone/>
              <a:tabLst/>
              <a:defRPr/>
            </a:pPr>
            <a:r>
              <a:rPr lang="uk-UA" sz="1400" dirty="0">
                <a:solidFill>
                  <a:srgbClr val="000000"/>
                </a:solidFill>
                <a:latin typeface="Times New Roman" panose="02020603050405020304" pitchFamily="18" charset="0"/>
                <a:cs typeface="Times New Roman" panose="02020603050405020304" pitchFamily="18" charset="0"/>
              </a:rPr>
              <a:t>                </a:t>
            </a:r>
            <a:r>
              <a:rPr lang="uk-UA" sz="1400" b="1" dirty="0">
                <a:solidFill>
                  <a:srgbClr val="000000"/>
                </a:solidFill>
                <a:latin typeface="Times New Roman" panose="02020603050405020304" pitchFamily="18" charset="0"/>
                <a:cs typeface="Times New Roman" panose="02020603050405020304" pitchFamily="18" charset="0"/>
              </a:rPr>
              <a:t>Облік та зберігання файлів.</a:t>
            </a:r>
          </a:p>
          <a:p>
            <a:pPr marL="0" marR="0" lvl="0" indent="0" algn="just" defTabSz="715963" rtl="0" eaLnBrk="1" fontAlgn="base" latinLnBrk="0" hangingPunct="1">
              <a:lnSpc>
                <a:spcPct val="100000"/>
              </a:lnSpc>
              <a:spcBef>
                <a:spcPts val="0"/>
              </a:spcBef>
              <a:spcAft>
                <a:spcPct val="0"/>
              </a:spcAft>
              <a:buClrTx/>
              <a:buSzTx/>
              <a:buFont typeface="Arial" charset="0"/>
              <a:buNone/>
              <a:tabLst/>
              <a:defRPr/>
            </a:pPr>
            <a:endParaRPr kumimoji="0" lang="uk-UA" sz="16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endParaRPr>
          </a:p>
          <a:p>
            <a:pPr marL="0" marR="0" lvl="0" indent="0" algn="just" defTabSz="715963" rtl="0" eaLnBrk="1" fontAlgn="base" latinLnBrk="0" hangingPunct="1">
              <a:lnSpc>
                <a:spcPct val="100000"/>
              </a:lnSpc>
              <a:spcBef>
                <a:spcPts val="0"/>
              </a:spcBef>
              <a:spcAft>
                <a:spcPct val="0"/>
              </a:spcAft>
              <a:buClrTx/>
              <a:buSzTx/>
              <a:buFont typeface="Arial" charset="0"/>
              <a:buNone/>
              <a:tabLst/>
              <a:defRPr/>
            </a:pP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На фізичному рівні результатом оцифрування документів є низка файлів, у кожному файлі зберігається цифрова копія аркуша архівної справи, як фізично відокремлений об</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a:t>
            </a:r>
            <a:r>
              <a:rPr kumimoji="0" lang="uk-UA" sz="14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mn-cs"/>
              </a:rPr>
              <a:t>єкт</a:t>
            </a: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Сукупність файлів відповідає складу документів архівної справи. Таким чином </a:t>
            </a:r>
            <a:r>
              <a:rPr kumimoji="0" lang="uk-UA"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одиницею зберігання</a:t>
            </a: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є файл – цифрова копія одного аркуша (формат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JPTG) </a:t>
            </a: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або ціла справа одним файлом (формат </a:t>
            </a:r>
            <a:r>
              <a:rPr kumimoji="0" lang="en-US"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PDF)</a:t>
            </a: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uk-UA" sz="14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Одиницею обліку </a:t>
            </a: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відповідно є цифрова копія аркуша та цифрова копія справи.</a:t>
            </a:r>
          </a:p>
          <a:p>
            <a:pPr marL="0" indent="0" algn="just">
              <a:buNone/>
            </a:pPr>
            <a:r>
              <a:rPr lang="uk-UA" sz="1400" b="0" i="0" u="none" strike="noStrike" baseline="0" dirty="0">
                <a:latin typeface="Times New Roman" panose="02020603050405020304" pitchFamily="18" charset="0"/>
                <a:cs typeface="Times New Roman" panose="02020603050405020304" pitchFamily="18" charset="0"/>
              </a:rPr>
              <a:t>           На кожну цифрову копію, або їхню сукупність треба створити файл первинного опису. Такий файл створюється у текстовому редакторі і складається з двох таблиць – «Загальні відомості» та «Перелік цифрових копій» (додаток 5 Рекомендацій).</a:t>
            </a:r>
          </a:p>
          <a:p>
            <a:pPr marL="0" indent="0" algn="just">
              <a:buNone/>
            </a:pPr>
            <a:r>
              <a:rPr lang="uk-UA" sz="1400" b="0" i="0" u="none" strike="noStrike" baseline="0" dirty="0">
                <a:latin typeface="Times New Roman" panose="02020603050405020304" pitchFamily="18" charset="0"/>
                <a:cs typeface="Times New Roman" panose="02020603050405020304" pitchFamily="18" charset="0"/>
              </a:rPr>
              <a:t>           Перевірку стану цифрових копій перед взяттям їх на облік здійснюється за допомогою визначення унікального </a:t>
            </a:r>
            <a:r>
              <a:rPr lang="uk-UA" sz="1400" b="1" i="0" u="none" strike="noStrike" baseline="0" dirty="0" err="1">
                <a:latin typeface="Times New Roman" panose="02020603050405020304" pitchFamily="18" charset="0"/>
                <a:cs typeface="Times New Roman" panose="02020603050405020304" pitchFamily="18" charset="0"/>
              </a:rPr>
              <a:t>геш</a:t>
            </a:r>
            <a:r>
              <a:rPr lang="uk-UA" sz="1400" b="1" i="0" u="none" strike="noStrike" baseline="0" dirty="0">
                <a:latin typeface="Times New Roman" panose="02020603050405020304" pitchFamily="18" charset="0"/>
                <a:cs typeface="Times New Roman" panose="02020603050405020304" pitchFamily="18" charset="0"/>
              </a:rPr>
              <a:t>-значення даних</a:t>
            </a:r>
            <a:r>
              <a:rPr lang="uk-UA" sz="1400" b="0" i="0" u="none" strike="noStrike" baseline="0" dirty="0">
                <a:latin typeface="Times New Roman" panose="02020603050405020304" pitchFamily="18" charset="0"/>
                <a:cs typeface="Times New Roman" panose="02020603050405020304" pitchFamily="18" charset="0"/>
              </a:rPr>
              <a:t>, з яких складається файл. Коли цифрові копії виготовляються у структурному підрозділі тої ж архівної установи, в якій вони будуть зберігатися, в акті приймання-передавання зазначаються структурні підрозділи, які виготовили та прийняли на зберігання цифрові копії.</a:t>
            </a:r>
          </a:p>
          <a:p>
            <a:pPr marL="0" indent="0" algn="just">
              <a:buNone/>
            </a:pPr>
            <a:r>
              <a:rPr lang="uk-UA" sz="1400" b="0" i="0" u="none" strike="noStrike" baseline="0" dirty="0">
                <a:latin typeface="Times New Roman" panose="02020603050405020304" pitchFamily="18" charset="0"/>
                <a:cs typeface="Times New Roman" panose="02020603050405020304" pitchFamily="18" charset="0"/>
              </a:rPr>
              <a:t>          Якщо під час перевірки перед взяттям на облік цифрової копії виявляється, що </a:t>
            </a:r>
            <a:r>
              <a:rPr lang="uk-UA" sz="1400" b="0" i="0" u="none" strike="noStrike" baseline="0" dirty="0" err="1">
                <a:latin typeface="Times New Roman" panose="02020603050405020304" pitchFamily="18" charset="0"/>
                <a:cs typeface="Times New Roman" panose="02020603050405020304" pitchFamily="18" charset="0"/>
              </a:rPr>
              <a:t>геш</a:t>
            </a:r>
            <a:r>
              <a:rPr lang="uk-UA" sz="1400" b="0" i="0" u="none" strike="noStrike" baseline="0" dirty="0">
                <a:latin typeface="Times New Roman" panose="02020603050405020304" pitchFamily="18" charset="0"/>
                <a:cs typeface="Times New Roman" panose="02020603050405020304" pitchFamily="18" charset="0"/>
              </a:rPr>
              <a:t>-значення, заявлене в акті-приймання-передавання, не збігається з фактичним, то такі цифрові копії необхідно відхилити. За допомогою гешування здійснюється не лише перевірка належного стану цифрових копій перед взяттям їх на облік, а й планові перевірки їх наявності та стану в межах заходів із забезпечення збереженості.</a:t>
            </a:r>
          </a:p>
          <a:p>
            <a:pPr marL="0" indent="0" algn="just">
              <a:buNone/>
            </a:pPr>
            <a:r>
              <a:rPr lang="uk-UA" sz="1400" b="0" i="0" u="none" strike="noStrike" baseline="0" dirty="0">
                <a:latin typeface="Times New Roman" panose="02020603050405020304" pitchFamily="18" charset="0"/>
                <a:cs typeface="Times New Roman" panose="02020603050405020304" pitchFamily="18" charset="0"/>
              </a:rPr>
              <a:t>          Рекомендованим для проведення таких перевірок алгоритмом гешування є SHA-256.</a:t>
            </a:r>
            <a:endParaRPr lang="en-US" sz="1400" b="0" i="0" u="none" strike="noStrike" baseline="0" dirty="0">
              <a:latin typeface="Times New Roman" panose="02020603050405020304" pitchFamily="18" charset="0"/>
              <a:cs typeface="Times New Roman" panose="02020603050405020304" pitchFamily="18" charset="0"/>
            </a:endParaRPr>
          </a:p>
          <a:p>
            <a:pPr marL="0" indent="0" algn="just">
              <a:buNone/>
            </a:pPr>
            <a:r>
              <a:rPr lang="uk-UA" sz="1400" b="1" dirty="0">
                <a:solidFill>
                  <a:prstClr val="black"/>
                </a:solidFill>
                <a:latin typeface="Times New Roman" panose="02020603050405020304" pitchFamily="18" charset="0"/>
                <a:cs typeface="Times New Roman" panose="02020603050405020304" pitchFamily="18" charset="0"/>
              </a:rPr>
              <a:t>          Практичні відеопоради щодо:</a:t>
            </a:r>
            <a:endParaRPr lang="en-US" sz="1400" b="1" dirty="0">
              <a:solidFill>
                <a:prstClr val="black"/>
              </a:solidFill>
              <a:latin typeface="Times New Roman" panose="02020603050405020304" pitchFamily="18" charset="0"/>
              <a:cs typeface="Times New Roman" panose="02020603050405020304" pitchFamily="18" charset="0"/>
            </a:endParaRPr>
          </a:p>
          <a:p>
            <a:pPr algn="just">
              <a:buAutoNum type="arabicPeriod"/>
            </a:pPr>
            <a:r>
              <a:rPr lang="uk-UA" sz="1400" b="1" dirty="0">
                <a:solidFill>
                  <a:prstClr val="black"/>
                </a:solidFill>
                <a:latin typeface="Times New Roman" panose="02020603050405020304" pitchFamily="18" charset="0"/>
                <a:cs typeface="Times New Roman" panose="02020603050405020304" pitchFamily="18" charset="0"/>
                <a:hlinkClick r:id="rId2"/>
              </a:rPr>
              <a:t>Створення тек для зберігання цифрових копій, найменування файлів.</a:t>
            </a:r>
            <a:endParaRPr lang="uk-UA" sz="1400" b="1" dirty="0">
              <a:solidFill>
                <a:prstClr val="black"/>
              </a:solidFill>
              <a:latin typeface="Times New Roman" panose="02020603050405020304" pitchFamily="18" charset="0"/>
              <a:cs typeface="Times New Roman" panose="02020603050405020304" pitchFamily="18" charset="0"/>
            </a:endParaRPr>
          </a:p>
          <a:p>
            <a:pPr algn="just">
              <a:buAutoNum type="arabicPeriod"/>
            </a:pPr>
            <a:r>
              <a:rPr lang="uk-UA" sz="1400" b="1" dirty="0">
                <a:solidFill>
                  <a:prstClr val="black"/>
                </a:solidFill>
                <a:latin typeface="Times New Roman" panose="02020603050405020304" pitchFamily="18" charset="0"/>
                <a:cs typeface="Times New Roman" panose="02020603050405020304" pitchFamily="18" charset="0"/>
                <a:hlinkClick r:id="rId3"/>
              </a:rPr>
              <a:t>«Гешування» та складання первинного опису.</a:t>
            </a:r>
            <a:endParaRPr kumimoji="0" lang="en-US" sz="1400" b="1" kern="1200" cap="none" spc="0" normalizeH="0" noProof="0" dirty="0">
              <a:ln>
                <a:noFill/>
              </a:ln>
              <a:effectLst/>
              <a:uLnTx/>
              <a:uFillTx/>
              <a:latin typeface="Times New Roman" panose="02020603050405020304" pitchFamily="18" charset="0"/>
              <a:cs typeface="Times New Roman" panose="02020603050405020304" pitchFamily="18" charset="0"/>
            </a:endParaRPr>
          </a:p>
          <a:p>
            <a:pPr marL="0" indent="0" algn="just">
              <a:buNone/>
            </a:pPr>
            <a:endPar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715963" rtl="0" eaLnBrk="1" fontAlgn="base" latinLnBrk="0" hangingPunct="1">
              <a:lnSpc>
                <a:spcPct val="100000"/>
              </a:lnSpc>
              <a:spcBef>
                <a:spcPts val="0"/>
              </a:spcBef>
              <a:spcAft>
                <a:spcPct val="0"/>
              </a:spcAft>
              <a:buClrTx/>
              <a:buSzTx/>
              <a:buFont typeface="Arial" charset="0"/>
              <a:buNone/>
              <a:tabLst/>
              <a:defRPr/>
            </a:pPr>
            <a:r>
              <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p>
          <a:p>
            <a:pPr marL="0" marR="0" lvl="0" indent="0" algn="just" defTabSz="715963" rtl="0" eaLnBrk="1" fontAlgn="base" latinLnBrk="0" hangingPunct="1">
              <a:lnSpc>
                <a:spcPct val="100000"/>
              </a:lnSpc>
              <a:spcBef>
                <a:spcPts val="0"/>
              </a:spcBef>
              <a:spcAft>
                <a:spcPct val="0"/>
              </a:spcAft>
              <a:buClrTx/>
              <a:buSzTx/>
              <a:buFont typeface="Arial" charset="0"/>
              <a:buNone/>
              <a:tabLst/>
              <a:defRPr/>
            </a:pP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3654680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A34BE-8954-F62E-08E3-C952F6B0BE6B}"/>
            </a:ext>
          </a:extLst>
        </p:cNvPr>
        <p:cNvGrpSpPr/>
        <p:nvPr/>
      </p:nvGrpSpPr>
      <p:grpSpPr>
        <a:xfrm>
          <a:off x="0" y="0"/>
          <a:ext cx="0" cy="0"/>
          <a:chOff x="0" y="0"/>
          <a:chExt cx="0" cy="0"/>
        </a:xfrm>
      </p:grpSpPr>
      <p:sp>
        <p:nvSpPr>
          <p:cNvPr id="2" name="Объект 2">
            <a:extLst>
              <a:ext uri="{FF2B5EF4-FFF2-40B4-BE49-F238E27FC236}">
                <a16:creationId xmlns:a16="http://schemas.microsoft.com/office/drawing/2014/main" id="{7DDF19F9-6BEB-4DA7-2163-65710A3BADE8}"/>
              </a:ext>
            </a:extLst>
          </p:cNvPr>
          <p:cNvSpPr txBox="1">
            <a:spLocks/>
          </p:cNvSpPr>
          <p:nvPr/>
        </p:nvSpPr>
        <p:spPr>
          <a:xfrm>
            <a:off x="395536" y="332656"/>
            <a:ext cx="8280920" cy="6192688"/>
          </a:xfrm>
          <a:prstGeom prst="rect">
            <a:avLst/>
          </a:prstGeom>
        </p:spPr>
        <p:txBody>
          <a:bodyPr/>
          <a:lst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just" defTabSz="179388" rtl="0" eaLnBrk="1" fontAlgn="base" latinLnBrk="0" hangingPunct="1">
              <a:spcBef>
                <a:spcPts val="0"/>
              </a:spcBef>
              <a:spcAft>
                <a:spcPct val="0"/>
              </a:spcAft>
              <a:buClrTx/>
              <a:buSzTx/>
              <a:buFont typeface="Arial" charset="0"/>
              <a:buNone/>
              <a:tabLst/>
              <a:defRPr/>
            </a:pPr>
            <a:r>
              <a:rPr lang="uk-UA" sz="1400" dirty="0">
                <a:solidFill>
                  <a:srgbClr val="000000"/>
                </a:solidFill>
                <a:latin typeface="Times New Roman" panose="02020603050405020304" pitchFamily="18" charset="0"/>
                <a:cs typeface="Times New Roman" panose="02020603050405020304" pitchFamily="18" charset="0"/>
              </a:rPr>
              <a:t>        Після оцифрування на обкладинці справи проставляється позначка «Оцифровано».</a:t>
            </a:r>
          </a:p>
          <a:p>
            <a:pPr marL="0" marR="0" lvl="0" indent="0" algn="just" defTabSz="715963" rtl="0" eaLnBrk="1" fontAlgn="base" latinLnBrk="0" hangingPunct="1">
              <a:spcBef>
                <a:spcPts val="0"/>
              </a:spcBef>
              <a:spcAft>
                <a:spcPct val="0"/>
              </a:spcAft>
              <a:buClrTx/>
              <a:buSzTx/>
              <a:buFont typeface="Arial" charset="0"/>
              <a:buNone/>
              <a:tabLst/>
              <a:defRPr/>
            </a:pPr>
            <a:r>
              <a:rPr lang="uk-UA" sz="1400" dirty="0">
                <a:solidFill>
                  <a:srgbClr val="000000"/>
                </a:solidFill>
                <a:latin typeface="Times New Roman" panose="02020603050405020304" pitchFamily="18" charset="0"/>
                <a:cs typeface="Times New Roman" panose="02020603050405020304" pitchFamily="18" charset="0"/>
              </a:rPr>
              <a:t>        На описах справ, якщо оцифровані усі справи із опису, позначка «Оцифровано» проставляється на обкладинці опису. Якщо оцифровані окремі справи, позначка «Оцифровано» проставляється у описі на проти оцифрованих справ. </a:t>
            </a:r>
          </a:p>
          <a:p>
            <a:pPr marL="0" marR="0" lvl="0" indent="0" algn="just" defTabSz="715963" rtl="0" eaLnBrk="1" fontAlgn="base" latinLnBrk="0" hangingPunct="1">
              <a:spcBef>
                <a:spcPts val="0"/>
              </a:spcBef>
              <a:spcAft>
                <a:spcPct val="0"/>
              </a:spcAft>
              <a:buClrTx/>
              <a:buSzTx/>
              <a:buFont typeface="Arial" charset="0"/>
              <a:buNone/>
              <a:tabLst>
                <a:tab pos="449263" algn="l"/>
              </a:tabLst>
              <a:defRPr/>
            </a:pPr>
            <a:r>
              <a:rPr kumimoji="0" lang="uk-UA"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rPr>
              <a:t>        На оцифрованих описах справ позначка «Оцифровано» проставляється на обклад</a:t>
            </a:r>
            <a:r>
              <a:rPr lang="uk-UA" sz="1400" dirty="0" err="1">
                <a:solidFill>
                  <a:srgbClr val="000000"/>
                </a:solidFill>
                <a:latin typeface="Times New Roman" panose="02020603050405020304" pitchFamily="18" charset="0"/>
                <a:cs typeface="Times New Roman" panose="02020603050405020304" pitchFamily="18" charset="0"/>
              </a:rPr>
              <a:t>инці</a:t>
            </a:r>
            <a:r>
              <a:rPr lang="uk-UA" sz="1400" dirty="0">
                <a:solidFill>
                  <a:srgbClr val="000000"/>
                </a:solidFill>
                <a:latin typeface="Times New Roman" panose="02020603050405020304" pitchFamily="18" charset="0"/>
                <a:cs typeface="Times New Roman" panose="02020603050405020304" pitchFamily="18" charset="0"/>
              </a:rPr>
              <a:t> опису став.</a:t>
            </a:r>
          </a:p>
          <a:p>
            <a:pPr marL="0" indent="0" algn="l">
              <a:spcBef>
                <a:spcPts val="0"/>
              </a:spcBef>
              <a:buNone/>
            </a:pPr>
            <a:r>
              <a:rPr lang="uk-UA" sz="1400" dirty="0">
                <a:solidFill>
                  <a:srgbClr val="000000"/>
                </a:solidFill>
                <a:latin typeface="Times New Roman" panose="02020603050405020304" pitchFamily="18" charset="0"/>
                <a:cs typeface="Times New Roman" panose="02020603050405020304" pitchFamily="18" charset="0"/>
              </a:rPr>
              <a:t>           </a:t>
            </a:r>
          </a:p>
          <a:p>
            <a:pPr marL="0" indent="0" algn="l">
              <a:spcBef>
                <a:spcPts val="0"/>
              </a:spcBef>
              <a:buNone/>
            </a:pPr>
            <a:r>
              <a:rPr lang="uk-UA" sz="1400" dirty="0">
                <a:solidFill>
                  <a:srgbClr val="000000"/>
                </a:solidFill>
                <a:latin typeface="Times New Roman" panose="02020603050405020304" pitchFamily="18" charset="0"/>
                <a:cs typeface="Times New Roman" panose="02020603050405020304" pitchFamily="18" charset="0"/>
              </a:rPr>
              <a:t>         Для зберігання цифрових копій у Державному архіві Сумської області використовуються </a:t>
            </a:r>
            <a:r>
              <a:rPr lang="uk-UA" sz="1400" b="0" i="0" u="none" strike="noStrike" baseline="0" dirty="0">
                <a:latin typeface="Times New Roman" panose="02020603050405020304" pitchFamily="18" charset="0"/>
              </a:rPr>
              <a:t> жорсткі</a:t>
            </a:r>
          </a:p>
          <a:p>
            <a:pPr marL="0" indent="0" algn="l">
              <a:spcBef>
                <a:spcPts val="0"/>
              </a:spcBef>
              <a:buNone/>
            </a:pPr>
            <a:r>
              <a:rPr lang="uk-UA" sz="1400" b="0" i="0" u="none" strike="noStrike" baseline="0" dirty="0">
                <a:latin typeface="Times New Roman" panose="02020603050405020304" pitchFamily="18" charset="0"/>
              </a:rPr>
              <a:t>диски серверного класу, об’єднані в один логічний елемент за допомогою RAID-системи. Цифрові копії зберігаються у теках, відповідно до структури для оригіналів документів (дивись урок 1).</a:t>
            </a:r>
            <a:endParaRPr kumimoji="0" lang="uk-UA" sz="1400" b="0" i="0" u="none" strike="noStrike" kern="120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endParaRPr>
          </a:p>
          <a:p>
            <a:pPr marL="0" marR="0" lvl="0" indent="0" algn="just" defTabSz="715963" rtl="0" eaLnBrk="1" fontAlgn="base" latinLnBrk="0" hangingPunct="1">
              <a:spcBef>
                <a:spcPts val="0"/>
              </a:spcBef>
              <a:spcAft>
                <a:spcPct val="0"/>
              </a:spcAft>
              <a:buClrTx/>
              <a:buSzTx/>
              <a:buFont typeface="Arial" charset="0"/>
              <a:buNone/>
              <a:tabLst/>
              <a:defRPr/>
            </a:pPr>
            <a:r>
              <a:rPr lang="uk-UA" sz="1400" dirty="0">
                <a:solidFill>
                  <a:srgbClr val="000000"/>
                </a:solidFill>
                <a:latin typeface="Times New Roman" panose="02020603050405020304" pitchFamily="18" charset="0"/>
                <a:cs typeface="Times New Roman" panose="02020603050405020304" pitchFamily="18" charset="0"/>
              </a:rPr>
              <a:t>          </a:t>
            </a:r>
          </a:p>
          <a:p>
            <a:pPr marL="0" marR="0" lvl="0" indent="0" algn="just" defTabSz="715963" rtl="0" eaLnBrk="1" fontAlgn="base" latinLnBrk="0" hangingPunct="1">
              <a:spcBef>
                <a:spcPts val="0"/>
              </a:spcBef>
              <a:spcAft>
                <a:spcPct val="0"/>
              </a:spcAft>
              <a:buClrTx/>
              <a:buSzTx/>
              <a:buFont typeface="Arial" charset="0"/>
              <a:buNone/>
              <a:tabLst/>
              <a:defRPr/>
            </a:pPr>
            <a:r>
              <a:rPr lang="uk-UA" sz="1400" dirty="0">
                <a:solidFill>
                  <a:srgbClr val="000000"/>
                </a:solidFill>
                <a:latin typeface="Times New Roman" panose="02020603050405020304" pitchFamily="18" charset="0"/>
                <a:cs typeface="Times New Roman" panose="02020603050405020304" pitchFamily="18" charset="0"/>
              </a:rPr>
              <a:t>         Оцифровані справи та описи оприлюднюються на офіційному сайті Державного архіву Сумської області у рубриці «Е-архів» розділу «Документи  </a:t>
            </a:r>
            <a:r>
              <a:rPr lang="en-US" sz="1400" dirty="0">
                <a:solidFill>
                  <a:srgbClr val="000000"/>
                </a:solidFill>
                <a:latin typeface="Times New Roman" panose="02020603050405020304" pitchFamily="18" charset="0"/>
                <a:cs typeface="Times New Roman" panose="02020603050405020304" pitchFamily="18" charset="0"/>
              </a:rPr>
              <a:t>on-line</a:t>
            </a:r>
            <a:r>
              <a:rPr lang="uk-UA" sz="1400" dirty="0">
                <a:solidFill>
                  <a:srgbClr val="000000"/>
                </a:solidFill>
                <a:latin typeface="Times New Roman" panose="02020603050405020304" pitchFamily="18" charset="0"/>
                <a:cs typeface="Times New Roman" panose="02020603050405020304" pitchFamily="18" charset="0"/>
              </a:rPr>
              <a:t>»: </a:t>
            </a:r>
            <a:r>
              <a:rPr lang="en-US" sz="1400" dirty="0">
                <a:solidFill>
                  <a:srgbClr val="000000"/>
                </a:solidFill>
                <a:latin typeface="Times New Roman" panose="02020603050405020304" pitchFamily="18" charset="0"/>
                <a:cs typeface="Times New Roman" panose="02020603050405020304" pitchFamily="18" charset="0"/>
                <a:hlinkClick r:id="rId2"/>
              </a:rPr>
              <a:t>https://daso.archives.gov.ua/wp-content/earchives/index.php</a:t>
            </a:r>
            <a:r>
              <a:rPr lang="uk-UA" sz="1400" dirty="0">
                <a:solidFill>
                  <a:srgbClr val="000000"/>
                </a:solidFill>
                <a:latin typeface="Times New Roman" panose="02020603050405020304" pitchFamily="18" charset="0"/>
                <a:cs typeface="Times New Roman" panose="02020603050405020304" pitchFamily="18" charset="0"/>
              </a:rPr>
              <a:t> . Оцифровані справи фондів та описи справ розміщені відповідно до розділів Путівника по фондах Державного архіву Сумської області. Для Метричних книг та Книг реєстрації актів цивільного стану створені окремі розділи.</a:t>
            </a:r>
          </a:p>
          <a:p>
            <a:pPr marL="0" marR="0" lvl="0" indent="0" algn="just" defTabSz="715963" rtl="0" eaLnBrk="1" fontAlgn="base" latinLnBrk="0" hangingPunct="1">
              <a:spcBef>
                <a:spcPts val="0"/>
              </a:spcBef>
              <a:spcAft>
                <a:spcPct val="0"/>
              </a:spcAft>
              <a:buClrTx/>
              <a:buSzTx/>
              <a:buFont typeface="Arial" charset="0"/>
              <a:buNone/>
              <a:tabLst/>
              <a:defRPr/>
            </a:pPr>
            <a:endParaRPr lang="uk-UA" sz="1400" dirty="0">
              <a:solidFill>
                <a:srgbClr val="000000"/>
              </a:solidFill>
              <a:latin typeface="Times New Roman" panose="02020603050405020304" pitchFamily="18" charset="0"/>
              <a:cs typeface="Times New Roman" panose="02020603050405020304" pitchFamily="18" charset="0"/>
            </a:endParaRPr>
          </a:p>
          <a:p>
            <a:pPr marL="0" indent="0" algn="l">
              <a:spcBef>
                <a:spcPts val="0"/>
              </a:spcBef>
              <a:buNone/>
            </a:pPr>
            <a:r>
              <a:rPr lang="uk-UA" sz="1400" dirty="0">
                <a:solidFill>
                  <a:srgbClr val="000000"/>
                </a:solidFill>
                <a:latin typeface="Times New Roman" panose="02020603050405020304" pitchFamily="18" charset="0"/>
                <a:cs typeface="Times New Roman" panose="02020603050405020304" pitchFamily="18" charset="0"/>
              </a:rPr>
              <a:t>         </a:t>
            </a:r>
          </a:p>
          <a:p>
            <a:pPr marL="0" marR="0" lvl="0" indent="0" algn="just" defTabSz="715963" rtl="0" eaLnBrk="1" fontAlgn="base" latinLnBrk="0" hangingPunct="1">
              <a:lnSpc>
                <a:spcPct val="100000"/>
              </a:lnSpc>
              <a:spcBef>
                <a:spcPts val="0"/>
              </a:spcBef>
              <a:spcAft>
                <a:spcPct val="0"/>
              </a:spcAft>
              <a:buClrTx/>
              <a:buSzTx/>
              <a:buFont typeface="Arial" charset="0"/>
              <a:buNone/>
              <a:tabLst/>
              <a:defRPr/>
            </a:pPr>
            <a:r>
              <a:rPr lang="uk-UA" sz="1400" dirty="0">
                <a:solidFill>
                  <a:srgbClr val="000000"/>
                </a:solidFill>
                <a:latin typeface="Times New Roman" panose="02020603050405020304" pitchFamily="18" charset="0"/>
                <a:cs typeface="Times New Roman" panose="02020603050405020304" pitchFamily="18" charset="0"/>
              </a:rPr>
              <a:t>           </a:t>
            </a:r>
            <a:endParaRPr kumimoji="0" lang="uk-UA" sz="1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endParaRPr>
          </a:p>
          <a:p>
            <a:pPr marL="0" marR="0" lvl="0" indent="0" algn="just" defTabSz="715963" rtl="0" eaLnBrk="1" fontAlgn="base" latinLnBrk="0" hangingPunct="1">
              <a:lnSpc>
                <a:spcPct val="100000"/>
              </a:lnSpc>
              <a:spcBef>
                <a:spcPts val="0"/>
              </a:spcBef>
              <a:spcAft>
                <a:spcPct val="0"/>
              </a:spcAft>
              <a:buClrTx/>
              <a:buSzTx/>
              <a:buFont typeface="Arial" charset="0"/>
              <a:buNone/>
              <a:tabLst/>
              <a:defRPr/>
            </a:pPr>
            <a:endParaRPr kumimoji="0" lang="ru-RU" sz="14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5850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Заголовок 1"/>
          <p:cNvSpPr>
            <a:spLocks noGrp="1"/>
          </p:cNvSpPr>
          <p:nvPr>
            <p:ph type="title"/>
          </p:nvPr>
        </p:nvSpPr>
        <p:spPr>
          <a:xfrm>
            <a:off x="457200" y="274638"/>
            <a:ext cx="8229600" cy="457199"/>
          </a:xfrm>
        </p:spPr>
        <p:txBody>
          <a:bodyPr/>
          <a:lstStyle/>
          <a:p>
            <a:r>
              <a:rPr lang="ru-RU" sz="1600" b="1" dirty="0">
                <a:latin typeface="Times New Roman" panose="02020603050405020304" pitchFamily="18" charset="0"/>
                <a:cs typeface="Times New Roman" panose="02020603050405020304" pitchFamily="18" charset="0"/>
              </a:rPr>
              <a:t>Вступ</a:t>
            </a:r>
          </a:p>
        </p:txBody>
      </p:sp>
      <p:sp>
        <p:nvSpPr>
          <p:cNvPr id="14338" name="Объект 2"/>
          <p:cNvSpPr>
            <a:spLocks noGrp="1"/>
          </p:cNvSpPr>
          <p:nvPr>
            <p:ph idx="1"/>
          </p:nvPr>
        </p:nvSpPr>
        <p:spPr>
          <a:xfrm>
            <a:off x="457200" y="1052736"/>
            <a:ext cx="8229600" cy="5073427"/>
          </a:xfrm>
        </p:spPr>
        <p:txBody>
          <a:bodyPr/>
          <a:lstStyle/>
          <a:p>
            <a:pPr algn="just">
              <a:tabLst>
                <a:tab pos="360363" algn="l"/>
              </a:tabLst>
            </a:pPr>
            <a:r>
              <a:rPr lang="uk-UA" sz="1400" dirty="0">
                <a:latin typeface="Times New Roman" pitchFamily="18" charset="0"/>
                <a:cs typeface="Times New Roman" pitchFamily="18" charset="0"/>
              </a:rPr>
              <a:t>Зберігання документів та забезпечення збереженості інформації архівних документів є основною функцією архівних установ та Державного архіву Сумської області зокрема. Зберігання документів та збереженість інформації документів забезпечується як будівлями архіву, забезпеченням режимів зберігання (охоронний, протипожежний, температурно-вологісний, світловий), обліком документів, так і створенням страхових копій документів та фонду користування документами – у сучасних умовах – цифрових копій документів.</a:t>
            </a:r>
          </a:p>
          <a:p>
            <a:pPr algn="just"/>
            <a:r>
              <a:rPr lang="uk-UA" sz="1400" dirty="0">
                <a:latin typeface="Times New Roman" pitchFamily="18" charset="0"/>
                <a:cs typeface="Times New Roman" pitchFamily="18" charset="0"/>
              </a:rPr>
              <a:t>Державний архів Сумської області розпочав створювати цифрові копії у 2007-2008 роках. Були створені цифрові копії книг реєстрації актів цивільного стану про смерть за 1932 -1933 роки </a:t>
            </a:r>
            <a:r>
              <a:rPr lang="en-US" sz="1400" dirty="0">
                <a:latin typeface="Times New Roman" pitchFamily="18" charset="0"/>
                <a:cs typeface="Times New Roman" pitchFamily="18" charset="0"/>
                <a:hlinkClick r:id="rId2"/>
              </a:rPr>
              <a:t>https://daso.archives.gov.ua/wp-content/earchives/index.php/</a:t>
            </a:r>
            <a:endParaRPr lang="en-US" sz="1400" dirty="0">
              <a:latin typeface="Times New Roman" pitchFamily="18" charset="0"/>
              <a:cs typeface="Times New Roman" pitchFamily="18" charset="0"/>
            </a:endParaRPr>
          </a:p>
          <a:p>
            <a:pPr algn="just"/>
            <a:r>
              <a:rPr lang="uk-UA" sz="1400" dirty="0">
                <a:latin typeface="Times New Roman" pitchFamily="18" charset="0"/>
                <a:cs typeface="Times New Roman" pitchFamily="18" charset="0"/>
              </a:rPr>
              <a:t>Протягом 2019-2020 років були створені цифрові копії  документів періоду ІІ світової війни.</a:t>
            </a:r>
          </a:p>
          <a:p>
            <a:pPr algn="just"/>
            <a:r>
              <a:rPr lang="uk-UA" sz="1400" dirty="0">
                <a:latin typeface="Times New Roman" pitchFamily="18" charset="0"/>
                <a:cs typeface="Times New Roman" pitchFamily="18" charset="0"/>
              </a:rPr>
              <a:t>У співпраці із Сумським державним університетом у 2018-2019 роках розпочаті роботи із  оцифрування описів справ: </a:t>
            </a:r>
            <a:r>
              <a:rPr lang="en-US" sz="1400" dirty="0">
                <a:latin typeface="Times New Roman" pitchFamily="18" charset="0"/>
                <a:cs typeface="Times New Roman" pitchFamily="18" charset="0"/>
                <a:hlinkClick r:id="rId3"/>
              </a:rPr>
              <a:t>https://daso.archives.gov.ua/wp-content/earchives/opysy.php</a:t>
            </a:r>
            <a:r>
              <a:rPr lang="uk-UA" sz="1400" dirty="0">
                <a:latin typeface="Times New Roman" pitchFamily="18" charset="0"/>
                <a:cs typeface="Times New Roman" pitchFamily="18" charset="0"/>
              </a:rPr>
              <a:t> </a:t>
            </a:r>
          </a:p>
          <a:p>
            <a:pPr algn="just"/>
            <a:r>
              <a:rPr lang="uk-UA" sz="1400" dirty="0">
                <a:latin typeface="Times New Roman" pitchFamily="18" charset="0"/>
                <a:cs typeface="Times New Roman" pitchFamily="18" charset="0"/>
              </a:rPr>
              <a:t>Із 2022 року Державний архів області розпочав створювати цифрові копії на плановій основі. Затверджений план оцифрування документів на 2022-2025 роки. </a:t>
            </a:r>
          </a:p>
          <a:p>
            <a:pPr algn="just"/>
            <a:r>
              <a:rPr lang="uk-UA" sz="1400" dirty="0">
                <a:latin typeface="Times New Roman" pitchFamily="18" charset="0"/>
                <a:cs typeface="Times New Roman" pitchFamily="18" charset="0"/>
              </a:rPr>
              <a:t>У 2023 році державний архів співпрацював із Меморіальним комплексом «Бабин Яр».</a:t>
            </a:r>
          </a:p>
          <a:p>
            <a:pPr algn="just"/>
            <a:r>
              <a:rPr lang="uk-UA" sz="1400" dirty="0">
                <a:latin typeface="Times New Roman" pitchFamily="18" charset="0"/>
                <a:cs typeface="Times New Roman" pitchFamily="18" charset="0"/>
              </a:rPr>
              <a:t>У вересні 2023 року розпочалася практична реалізація договору із корпорацією «</a:t>
            </a:r>
            <a:r>
              <a:rPr lang="en-US" sz="1400" dirty="0">
                <a:latin typeface="Times New Roman" pitchFamily="18" charset="0"/>
                <a:cs typeface="Times New Roman" pitchFamily="18" charset="0"/>
              </a:rPr>
              <a:t>FamilySearch</a:t>
            </a:r>
            <a:r>
              <a:rPr lang="uk-UA" sz="1400" dirty="0">
                <a:latin typeface="Times New Roman" pitchFamily="18" charset="0"/>
                <a:cs typeface="Times New Roman" pitchFamily="18" charset="0"/>
              </a:rPr>
              <a:t>» із оцифрування документів генеалогічного характеру.</a:t>
            </a:r>
          </a:p>
          <a:p>
            <a:pPr algn="just"/>
            <a:r>
              <a:rPr lang="uk-UA" sz="1400" dirty="0">
                <a:latin typeface="Times New Roman" pitchFamily="18" charset="0"/>
                <a:cs typeface="Times New Roman" pitchFamily="18" charset="0"/>
              </a:rPr>
              <a:t>У 2023 році у державному архіві створена робоча група для створення бази даних за документами органів державної влади та місцевого самоврядування.</a:t>
            </a:r>
          </a:p>
          <a:p>
            <a:pPr algn="just"/>
            <a:r>
              <a:rPr lang="uk-UA" sz="1400" dirty="0">
                <a:latin typeface="Times New Roman" pitchFamily="18" charset="0"/>
                <a:cs typeface="Times New Roman" pitchFamily="18" charset="0"/>
              </a:rPr>
              <a:t>На замовлення користувачів архів виготовляє цифрові копії архівних документів та судово-слідчих справ.</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Объект 2"/>
          <p:cNvSpPr>
            <a:spLocks noGrp="1"/>
          </p:cNvSpPr>
          <p:nvPr>
            <p:ph idx="1"/>
          </p:nvPr>
        </p:nvSpPr>
        <p:spPr>
          <a:xfrm>
            <a:off x="468313" y="404664"/>
            <a:ext cx="8229600" cy="5976664"/>
          </a:xfrm>
        </p:spPr>
        <p:txBody>
          <a:bodyPr/>
          <a:lstStyle/>
          <a:p>
            <a:pPr algn="just"/>
            <a:r>
              <a:rPr lang="uk-UA" sz="1400" dirty="0">
                <a:latin typeface="Times New Roman" pitchFamily="18" charset="0"/>
              </a:rPr>
              <a:t>Оцифрування документів у Державному архіві Сумської області відбувається відповідно до  Методичних рекомендацій, затверджених наказом Державної архівної служби України від 16.04.1018 №39 “Про затвердження та впровадження методичні рекомендацій ”Цифровий фонд користування документами Національного архівного фонду: створення, зберігання та доступ до нього” (далі – Рекомендації).</a:t>
            </a:r>
          </a:p>
          <a:p>
            <a:pPr algn="just"/>
            <a:r>
              <a:rPr lang="uk-UA" sz="1400" dirty="0">
                <a:latin typeface="Times New Roman" pitchFamily="18" charset="0"/>
              </a:rPr>
              <a:t>У процесі оцифрування документів працівниками архіву напрацьовані підходи щодо створення, обліку, зберігання та надання доступу до цифрового фонду користування.</a:t>
            </a:r>
          </a:p>
          <a:p>
            <a:pPr algn="just"/>
            <a:r>
              <a:rPr lang="uk-UA" sz="1400" dirty="0">
                <a:latin typeface="Times New Roman" pitchFamily="18" charset="0"/>
              </a:rPr>
              <a:t>Оцифрування документів забезпечує зберігання документів та збереженість інформації документів, забезпечує доступ до архівної інформації у освітніх та пізнавальних цілях.</a:t>
            </a:r>
          </a:p>
          <a:p>
            <a:pPr algn="just"/>
            <a:r>
              <a:rPr lang="uk-UA" sz="1400" dirty="0">
                <a:latin typeface="Times New Roman" pitchFamily="18" charset="0"/>
              </a:rPr>
              <a:t>Цифровий фонд користування є системою копій архівних документів на паперових носіях, забезпечує можливість електронного множинного копіювання, забезпечення віддаленого доступу до інформації документів та основою для бази даних.</a:t>
            </a:r>
          </a:p>
          <a:p>
            <a:pPr algn="just"/>
            <a:r>
              <a:rPr lang="uk-UA" sz="1400" dirty="0">
                <a:latin typeface="Times New Roman" pitchFamily="18" charset="0"/>
              </a:rPr>
              <a:t>У процесі оцифрування створюється два види копій: майстер-копія та робоча копія. Для оцифрованих архівних справ створюється майстер копія </a:t>
            </a:r>
            <a:r>
              <a:rPr lang="uk-UA" sz="1400" noProof="0" dirty="0">
                <a:latin typeface="Times New Roman" panose="02020603050405020304" pitchFamily="18" charset="0"/>
              </a:rPr>
              <a:t>у форматі JPG </a:t>
            </a:r>
            <a:r>
              <a:rPr lang="uk-UA" sz="1400" dirty="0">
                <a:latin typeface="Times New Roman" pitchFamily="18" charset="0"/>
              </a:rPr>
              <a:t>і робоча копія у форматі </a:t>
            </a:r>
            <a:r>
              <a:rPr lang="en-US" sz="1400" dirty="0">
                <a:latin typeface="Times New Roman" pitchFamily="18" charset="0"/>
              </a:rPr>
              <a:t>PDF</a:t>
            </a:r>
            <a:r>
              <a:rPr lang="uk-UA" sz="1400" dirty="0">
                <a:latin typeface="Times New Roman" pitchFamily="18" charset="0"/>
              </a:rPr>
              <a:t>. Для описів справ створюється робоча копія</a:t>
            </a:r>
            <a:r>
              <a:rPr lang="en-US" sz="1400" dirty="0">
                <a:latin typeface="Times New Roman" pitchFamily="18" charset="0"/>
              </a:rPr>
              <a:t> </a:t>
            </a:r>
            <a:r>
              <a:rPr lang="uk-UA" sz="1400" dirty="0">
                <a:latin typeface="Times New Roman" pitchFamily="18" charset="0"/>
              </a:rPr>
              <a:t>у форматі </a:t>
            </a:r>
            <a:r>
              <a:rPr lang="en-US" sz="1400" dirty="0">
                <a:latin typeface="Times New Roman" pitchFamily="18" charset="0"/>
              </a:rPr>
              <a:t>PDF</a:t>
            </a:r>
            <a:r>
              <a:rPr lang="uk-UA" sz="1400" dirty="0">
                <a:latin typeface="Times New Roman" pitchFamily="18" charset="0"/>
              </a:rPr>
              <a:t>.</a:t>
            </a:r>
          </a:p>
          <a:p>
            <a:pPr algn="just"/>
            <a:r>
              <a:rPr lang="uk-UA" sz="1400" dirty="0">
                <a:latin typeface="Times New Roman" pitchFamily="18" charset="0"/>
              </a:rPr>
              <a:t>Оцифровуються лише документи, які пройшли перевіряння наявності.</a:t>
            </a:r>
          </a:p>
          <a:p>
            <a:pPr algn="just"/>
            <a:endParaRPr lang="uk-UA" sz="1400" dirty="0">
              <a:latin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p:cNvSpPr>
          <p:nvPr>
            <p:ph type="title"/>
          </p:nvPr>
        </p:nvSpPr>
        <p:spPr>
          <a:xfrm>
            <a:off x="457200" y="274638"/>
            <a:ext cx="8229600" cy="457199"/>
          </a:xfrm>
        </p:spPr>
        <p:txBody>
          <a:bodyPr/>
          <a:lstStyle/>
          <a:p>
            <a:r>
              <a:rPr lang="uk-UA" sz="1400" b="1" dirty="0">
                <a:latin typeface="Times New Roman" panose="02020603050405020304" pitchFamily="18" charset="0"/>
                <a:cs typeface="Times New Roman" panose="02020603050405020304" pitchFamily="18" charset="0"/>
              </a:rPr>
              <a:t>Етапи створення цифрових копій користування</a:t>
            </a:r>
          </a:p>
        </p:txBody>
      </p:sp>
      <p:sp>
        <p:nvSpPr>
          <p:cNvPr id="16387" name="Rectangle 3"/>
          <p:cNvSpPr>
            <a:spLocks noGrp="1"/>
          </p:cNvSpPr>
          <p:nvPr>
            <p:ph type="body" idx="1"/>
          </p:nvPr>
        </p:nvSpPr>
        <p:spPr>
          <a:xfrm>
            <a:off x="457200" y="731838"/>
            <a:ext cx="8229600" cy="5394326"/>
          </a:xfrm>
        </p:spPr>
        <p:txBody>
          <a:bodyPr/>
          <a:lstStyle/>
          <a:p>
            <a:pPr marL="0" indent="0">
              <a:buNone/>
            </a:pPr>
            <a:r>
              <a:rPr lang="uk-UA" sz="1400" dirty="0">
                <a:latin typeface="Times New Roman" panose="02020603050405020304" pitchFamily="18" charset="0"/>
                <a:cs typeface="Times New Roman" panose="02020603050405020304" pitchFamily="18" charset="0"/>
              </a:rPr>
              <a:t>1. Відбір документів для оцифрування.</a:t>
            </a:r>
          </a:p>
          <a:p>
            <a:pPr marL="0" indent="0">
              <a:buNone/>
            </a:pPr>
            <a:r>
              <a:rPr lang="uk-UA" sz="1400" dirty="0">
                <a:latin typeface="Times New Roman" panose="02020603050405020304" pitchFamily="18" charset="0"/>
                <a:cs typeface="Times New Roman" panose="02020603050405020304" pitchFamily="18" charset="0"/>
              </a:rPr>
              <a:t>2. Підготовка документів для оцифрування.</a:t>
            </a:r>
          </a:p>
          <a:p>
            <a:pPr marL="0" indent="0">
              <a:buNone/>
            </a:pPr>
            <a:r>
              <a:rPr lang="uk-UA" sz="1400" dirty="0">
                <a:latin typeface="Times New Roman" panose="02020603050405020304" pitchFamily="18" charset="0"/>
                <a:cs typeface="Times New Roman" panose="02020603050405020304" pitchFamily="18" charset="0"/>
              </a:rPr>
              <a:t>3. Оцифрування документів.</a:t>
            </a:r>
          </a:p>
          <a:p>
            <a:pPr marL="0" indent="0">
              <a:buNone/>
            </a:pPr>
            <a:r>
              <a:rPr lang="uk-UA" sz="1400" dirty="0">
                <a:latin typeface="Times New Roman" panose="02020603050405020304" pitchFamily="18" charset="0"/>
                <a:cs typeface="Times New Roman" panose="02020603050405020304" pitchFamily="18" charset="0"/>
              </a:rPr>
              <a:t>4. Звіряння виготовлених копій, обробка зображень.</a:t>
            </a:r>
          </a:p>
          <a:p>
            <a:pPr marL="0" indent="0" algn="l">
              <a:buNone/>
            </a:pPr>
            <a:r>
              <a:rPr lang="ru-RU" sz="1400" b="0" i="0" u="none" strike="noStrike" baseline="0" dirty="0">
                <a:latin typeface="Times New Roman" panose="02020603050405020304" pitchFamily="18" charset="0"/>
              </a:rPr>
              <a:t>5. </a:t>
            </a:r>
            <a:r>
              <a:rPr lang="uk-UA" sz="1400" b="0" i="0" u="none" strike="noStrike" baseline="0" dirty="0">
                <a:latin typeface="Times New Roman" panose="02020603050405020304" pitchFamily="18" charset="0"/>
              </a:rPr>
              <a:t>Повернення архівних документів у сховище.</a:t>
            </a:r>
          </a:p>
          <a:p>
            <a:pPr marL="0" indent="0" algn="l">
              <a:buNone/>
            </a:pPr>
            <a:r>
              <a:rPr lang="uk-UA" sz="1400" b="0" i="0" u="none" strike="noStrike" baseline="0" dirty="0">
                <a:latin typeface="Times New Roman" panose="02020603050405020304" pitchFamily="18" charset="0"/>
              </a:rPr>
              <a:t>6. Облік цифрових копій документів.</a:t>
            </a:r>
          </a:p>
          <a:p>
            <a:pPr marL="0" indent="0">
              <a:buNone/>
            </a:pPr>
            <a:r>
              <a:rPr lang="uk-UA" sz="1400" b="0" i="0" u="none" strike="noStrike" baseline="0" dirty="0">
                <a:latin typeface="Times New Roman" panose="02020603050405020304" pitchFamily="18" charset="0"/>
              </a:rPr>
              <a:t>7. Збереження цифрових копій документів.</a:t>
            </a:r>
            <a:endParaRPr lang="uk-UA" sz="1400" dirty="0">
              <a:latin typeface="Times New Roman" panose="02020603050405020304" pitchFamily="18" charset="0"/>
              <a:cs typeface="Times New Roman" panose="02020603050405020304" pitchFamily="18" charset="0"/>
            </a:endParaRPr>
          </a:p>
          <a:p>
            <a:endParaRPr lang="uk-UA" sz="1400" dirty="0">
              <a:latin typeface="Times New Roman" panose="02020603050405020304" pitchFamily="18" charset="0"/>
              <a:cs typeface="Times New Roman" panose="02020603050405020304" pitchFamily="18" charset="0"/>
            </a:endParaRPr>
          </a:p>
          <a:p>
            <a:pPr marL="0" indent="0">
              <a:buNone/>
            </a:pPr>
            <a:r>
              <a:rPr lang="uk-UA" sz="1400" dirty="0">
                <a:latin typeface="Times New Roman" panose="02020603050405020304" pitchFamily="18" charset="0"/>
                <a:cs typeface="Times New Roman" panose="02020603050405020304" pitchFamily="18" charset="0"/>
              </a:rPr>
              <a:t>	</a:t>
            </a:r>
            <a:r>
              <a:rPr lang="uk-UA" sz="1400" b="1" dirty="0">
                <a:latin typeface="Times New Roman" panose="02020603050405020304" pitchFamily="18" charset="0"/>
                <a:cs typeface="Times New Roman" panose="02020603050405020304" pitchFamily="18" charset="0"/>
              </a:rPr>
              <a:t>Відбір документів для оцифрування.</a:t>
            </a:r>
          </a:p>
          <a:p>
            <a:pPr marL="0" indent="0">
              <a:buNone/>
            </a:pPr>
            <a:endParaRPr lang="uk-UA" sz="1400" dirty="0">
              <a:latin typeface="Times New Roman" panose="02020603050405020304" pitchFamily="18" charset="0"/>
              <a:cs typeface="Times New Roman" panose="02020603050405020304" pitchFamily="18" charset="0"/>
            </a:endParaRPr>
          </a:p>
          <a:p>
            <a:pPr marL="0" indent="0" algn="just">
              <a:spcBef>
                <a:spcPts val="0"/>
              </a:spcBef>
              <a:buNone/>
              <a:tabLst>
                <a:tab pos="360363" algn="l"/>
              </a:tabLst>
            </a:pPr>
            <a:r>
              <a:rPr lang="uk-UA" sz="1400" dirty="0">
                <a:latin typeface="Times New Roman" panose="02020603050405020304" pitchFamily="18" charset="0"/>
              </a:rPr>
              <a:t>	Цифрові копії документів фонду користування створюються в процесі повного та часткового оцифрування справ (документів) фонду.</a:t>
            </a:r>
          </a:p>
          <a:p>
            <a:pPr marL="0" indent="0" algn="just">
              <a:spcBef>
                <a:spcPts val="0"/>
              </a:spcBef>
              <a:buNone/>
              <a:tabLst>
                <a:tab pos="360363" algn="l"/>
              </a:tabLst>
            </a:pPr>
            <a:r>
              <a:rPr lang="uk-UA" sz="1400" dirty="0">
                <a:latin typeface="Times New Roman" panose="02020603050405020304" pitchFamily="18" charset="0"/>
              </a:rPr>
              <a:t>	Повне оцифрування справ (документів) проводиться за фондами давніх актів,  фонд 7720 – відділи реєстрації актів цивільного стану, де сконцентрована значна кількість унікальних і цінних документів, які інтенсивно використовуються.</a:t>
            </a:r>
          </a:p>
          <a:p>
            <a:pPr marL="0" indent="0" algn="just">
              <a:spcBef>
                <a:spcPts val="0"/>
              </a:spcBef>
              <a:buNone/>
              <a:tabLst>
                <a:tab pos="360363" algn="l"/>
              </a:tabLst>
            </a:pPr>
            <a:r>
              <a:rPr lang="uk-UA" sz="1400" dirty="0">
                <a:latin typeface="Times New Roman" panose="02020603050405020304" pitchFamily="18" charset="0"/>
              </a:rPr>
              <a:t>	Часткове оцифрування документів за фондами нових актів – фонди органів місцевого самоврядування та їх виконавчих комітетів, державних адміністрації тощо. У цих фондах оцифровуються лише протоколи сесій, протоколи засідань виконавчих комітетів рад та розпорядження голів державних адміністрацій. У цих документах уміщується інформація, яка має використовується для задоволення практичних потреб громадян та юридичних осіб, їх законних прав та інтересів або виконання функцій юридичної особи.</a:t>
            </a: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pPr algn="just">
              <a:spcBef>
                <a:spcPts val="0"/>
              </a:spcBef>
            </a:pPr>
            <a:endParaRPr lang="uk-UA" sz="1400" dirty="0">
              <a:latin typeface="Times New Roman" panose="02020603050405020304" pitchFamily="18" charset="0"/>
              <a:cs typeface="Times New Roman" panose="02020603050405020304" pitchFamily="18" charset="0"/>
            </a:endParaRPr>
          </a:p>
          <a:p>
            <a:endParaRPr lang="uk-UA" sz="1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595577A-28AD-25A7-CD0A-DB479F5079F8}"/>
              </a:ext>
            </a:extLst>
          </p:cNvPr>
          <p:cNvSpPr>
            <a:spLocks noGrp="1"/>
          </p:cNvSpPr>
          <p:nvPr>
            <p:ph idx="1"/>
          </p:nvPr>
        </p:nvSpPr>
        <p:spPr>
          <a:xfrm>
            <a:off x="457200" y="404664"/>
            <a:ext cx="8229600" cy="5721499"/>
          </a:xfrm>
        </p:spPr>
        <p:txBody>
          <a:bodyPr/>
          <a:lstStyle/>
          <a:p>
            <a:pPr marL="0" indent="0" algn="just">
              <a:spcBef>
                <a:spcPts val="0"/>
              </a:spcBef>
              <a:buNone/>
              <a:tabLst>
                <a:tab pos="360363" algn="l"/>
              </a:tabLst>
            </a:pPr>
            <a:r>
              <a:rPr lang="uk-UA" sz="1400" b="0" i="0" u="none" strike="noStrike" baseline="0" dirty="0">
                <a:latin typeface="Times New Roman" panose="02020603050405020304" pitchFamily="18" charset="0"/>
              </a:rPr>
              <a:t>	Черговість оцифрування пропонуємо здійснюватися відповідно до затвердженого плану роботи архіву з урахуванням фізичного стану документів, їх інформаційної значущості та затребуваності, ступенем використання документів. До плану оцифрування включаються лише ті фонди, які пройшли перевіряння наявності відповідно до Програми здійснення контролю за наявністю, станом і рухом документів 19 НАФ на 2009 – 2019 роки, затвердженої наказом Державного комітету архівів України від 10 листопада 2009 р. № 190.</a:t>
            </a:r>
          </a:p>
          <a:p>
            <a:pPr marL="0" indent="360363" algn="just">
              <a:spcBef>
                <a:spcPts val="0"/>
              </a:spcBef>
              <a:buNone/>
            </a:pPr>
            <a:endParaRPr lang="uk-UA" sz="1400" b="0" i="0" u="none" strike="noStrike" baseline="0" dirty="0">
              <a:latin typeface="Times New Roman" panose="02020603050405020304" pitchFamily="18" charset="0"/>
            </a:endParaRPr>
          </a:p>
          <a:p>
            <a:pPr marL="0" indent="360363" algn="just">
              <a:spcBef>
                <a:spcPts val="0"/>
              </a:spcBef>
              <a:buNone/>
            </a:pPr>
            <a:endParaRPr lang="uk-UA" sz="1400" b="0" i="0" u="none" strike="noStrike" baseline="0" dirty="0">
              <a:latin typeface="Times New Roman" panose="02020603050405020304" pitchFamily="18" charset="0"/>
            </a:endParaRPr>
          </a:p>
          <a:p>
            <a:pPr marL="0" indent="360363" algn="just">
              <a:spcBef>
                <a:spcPts val="0"/>
              </a:spcBef>
              <a:buNone/>
            </a:pPr>
            <a:r>
              <a:rPr lang="uk-UA" sz="1400" b="1" dirty="0">
                <a:latin typeface="Times New Roman" panose="02020603050405020304" pitchFamily="18" charset="0"/>
              </a:rPr>
              <a:t>Підготовка документів для оцифрування.</a:t>
            </a:r>
          </a:p>
          <a:p>
            <a:pPr marL="0" indent="360363" algn="just">
              <a:spcBef>
                <a:spcPts val="0"/>
              </a:spcBef>
              <a:buNone/>
            </a:pPr>
            <a:endParaRPr lang="uk-UA" sz="1400" b="0" i="0" u="none" strike="noStrike" baseline="0" dirty="0">
              <a:latin typeface="Times New Roman" panose="02020603050405020304" pitchFamily="18" charset="0"/>
            </a:endParaRPr>
          </a:p>
          <a:p>
            <a:pPr marL="0" indent="360363" algn="just">
              <a:spcBef>
                <a:spcPts val="0"/>
              </a:spcBef>
              <a:buNone/>
            </a:pPr>
            <a:r>
              <a:rPr lang="uk-UA" sz="1400" b="0" i="0" u="none" strike="noStrike" baseline="0" dirty="0">
                <a:latin typeface="Times New Roman" panose="02020603050405020304" pitchFamily="18" charset="0"/>
              </a:rPr>
              <a:t>Підготовка документів для копіювання з метою створення цифрового фонду користування  здійснюється відповідно до порядку видавання документів і передбачає:</a:t>
            </a:r>
          </a:p>
          <a:p>
            <a:pPr marL="0" indent="0" algn="l">
              <a:spcBef>
                <a:spcPts val="0"/>
              </a:spcBef>
              <a:buNone/>
            </a:pPr>
            <a:r>
              <a:rPr lang="uk-UA" sz="1400" b="0" i="0" u="none" strike="noStrike" baseline="0" dirty="0">
                <a:latin typeface="Times New Roman" panose="02020603050405020304" pitchFamily="18" charset="0"/>
              </a:rPr>
              <a:t>- звіряння пошукових даних і заголовків із описами справ,</a:t>
            </a:r>
          </a:p>
          <a:p>
            <a:pPr marL="0" indent="0" algn="l">
              <a:spcBef>
                <a:spcPts val="0"/>
              </a:spcBef>
              <a:buNone/>
            </a:pPr>
            <a:r>
              <a:rPr lang="uk-UA" sz="1400" dirty="0">
                <a:latin typeface="Times New Roman" panose="02020603050405020304" pitchFamily="18" charset="0"/>
              </a:rPr>
              <a:t>- </a:t>
            </a:r>
            <a:r>
              <a:rPr lang="uk-UA" sz="1400" b="0" i="0" u="none" strike="noStrike" baseline="0" dirty="0">
                <a:latin typeface="Times New Roman" panose="02020603050405020304" pitchFamily="18" charset="0"/>
              </a:rPr>
              <a:t>поаркушне перевіряння справ, </a:t>
            </a:r>
          </a:p>
          <a:p>
            <a:pPr marL="0" indent="0" algn="l">
              <a:spcBef>
                <a:spcPts val="0"/>
              </a:spcBef>
              <a:buNone/>
            </a:pPr>
            <a:r>
              <a:rPr lang="uk-UA" sz="1400" b="0" i="0" u="none" strike="noStrike" baseline="0" dirty="0">
                <a:latin typeface="Times New Roman" panose="02020603050405020304" pitchFamily="18" charset="0"/>
              </a:rPr>
              <a:t>- перевірку і уточнення засвідчувальних написів справ.</a:t>
            </a:r>
          </a:p>
          <a:p>
            <a:pPr marL="0" indent="360363" algn="just">
              <a:spcBef>
                <a:spcPts val="0"/>
              </a:spcBef>
              <a:buNone/>
            </a:pPr>
            <a:r>
              <a:rPr lang="uk-UA" sz="1400" dirty="0">
                <a:latin typeface="Times New Roman" panose="02020603050405020304" pitchFamily="18" charset="0"/>
              </a:rPr>
              <a:t>Якщо документи потребують реставрації чи ремонту, перед передаванням справи на копіювання необхідно провести консерваційно-профілактичне оформлення, після чого оцифровувати.</a:t>
            </a:r>
          </a:p>
          <a:p>
            <a:pPr marL="0" indent="360363" algn="just">
              <a:spcBef>
                <a:spcPts val="0"/>
              </a:spcBef>
              <a:buNone/>
            </a:pPr>
            <a:r>
              <a:rPr lang="uk-UA" sz="1400" dirty="0">
                <a:latin typeface="Times New Roman" panose="02020603050405020304" pitchFamily="18" charset="0"/>
              </a:rPr>
              <a:t>Якщо текст документів зашитий у корінці, такі документи необхідно розшити. Після завершення копіювання документи необхідно зшити.</a:t>
            </a:r>
          </a:p>
          <a:p>
            <a:pPr marL="0" indent="360363" algn="just">
              <a:spcBef>
                <a:spcPts val="0"/>
              </a:spcBef>
              <a:buNone/>
            </a:pPr>
            <a:r>
              <a:rPr lang="uk-UA" sz="1400" dirty="0">
                <a:latin typeface="Times New Roman" panose="02020603050405020304" pitchFamily="18" charset="0"/>
              </a:rPr>
              <a:t>Підготовка документа для копіювання також передбачає розгинання країв аркушів, викладання прошивальних ниток таким чином, щоб  максимально  видно було текст або зображення документа.</a:t>
            </a:r>
          </a:p>
          <a:p>
            <a:pPr marL="0" indent="360363" algn="just">
              <a:spcBef>
                <a:spcPts val="0"/>
              </a:spcBef>
              <a:buNone/>
            </a:pPr>
            <a:r>
              <a:rPr lang="uk-UA" sz="1400" b="0" i="0" u="none" strike="noStrike" baseline="0" dirty="0">
                <a:latin typeface="Times New Roman" panose="02020603050405020304" pitchFamily="18" charset="0"/>
              </a:rPr>
              <a:t>Контроль за забезпеченням збереженості документів під час їх оцифрування здійснює працівник, який проводить оцифрування.</a:t>
            </a:r>
          </a:p>
          <a:p>
            <a:pPr marL="0" indent="360363" algn="just">
              <a:spcBef>
                <a:spcPts val="0"/>
              </a:spcBef>
              <a:buNone/>
            </a:pPr>
            <a:r>
              <a:rPr lang="uk-UA" sz="1400" dirty="0">
                <a:latin typeface="Times New Roman" panose="02020603050405020304" pitchFamily="18" charset="0"/>
              </a:rPr>
              <a:t>Документи, які не пройшли науково-технічне опрацювання, оцифровуються лише після його проведення.</a:t>
            </a:r>
            <a:endParaRPr lang="uk-UA" sz="1400" b="0" i="0" u="none" strike="noStrike" baseline="0" dirty="0">
              <a:latin typeface="Times New Roman" panose="02020603050405020304" pitchFamily="18" charset="0"/>
            </a:endParaRPr>
          </a:p>
        </p:txBody>
      </p:sp>
    </p:spTree>
    <p:extLst>
      <p:ext uri="{BB962C8B-B14F-4D97-AF65-F5344CB8AC3E}">
        <p14:creationId xmlns:p14="http://schemas.microsoft.com/office/powerpoint/2010/main" val="3905352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1C9B9DAB-0BC6-65DC-D064-4AC4485684E6}"/>
              </a:ext>
            </a:extLst>
          </p:cNvPr>
          <p:cNvSpPr>
            <a:spLocks noGrp="1"/>
          </p:cNvSpPr>
          <p:nvPr>
            <p:ph idx="1"/>
          </p:nvPr>
        </p:nvSpPr>
        <p:spPr>
          <a:xfrm>
            <a:off x="457200" y="476672"/>
            <a:ext cx="8229600" cy="5649491"/>
          </a:xfrm>
        </p:spPr>
        <p:txBody>
          <a:bodyPr/>
          <a:lstStyle/>
          <a:p>
            <a:pPr marL="0" indent="0" algn="just">
              <a:buNone/>
            </a:pPr>
            <a:r>
              <a:rPr lang="uk-UA" sz="1400" dirty="0">
                <a:latin typeface="Times New Roman" panose="02020603050405020304" pitchFamily="18" charset="0"/>
                <a:cs typeface="Times New Roman" panose="02020603050405020304" pitchFamily="18" charset="0"/>
              </a:rPr>
              <a:t>	</a:t>
            </a:r>
            <a:r>
              <a:rPr lang="uk-UA" sz="1400" b="1" dirty="0">
                <a:latin typeface="Times New Roman" panose="02020603050405020304" pitchFamily="18" charset="0"/>
                <a:cs typeface="Times New Roman" panose="02020603050405020304" pitchFamily="18" charset="0"/>
              </a:rPr>
              <a:t>Оцифрування.</a:t>
            </a:r>
          </a:p>
          <a:p>
            <a:pPr marL="0" indent="0" algn="just">
              <a:buNone/>
              <a:tabLst>
                <a:tab pos="358775" algn="l"/>
              </a:tabLst>
            </a:pPr>
            <a:r>
              <a:rPr lang="uk-UA" sz="1400" dirty="0">
                <a:latin typeface="Times New Roman" panose="02020603050405020304" pitchFamily="18" charset="0"/>
                <a:cs typeface="Times New Roman" panose="02020603050405020304" pitchFamily="18" charset="0"/>
              </a:rPr>
              <a:t>	 </a:t>
            </a:r>
          </a:p>
          <a:p>
            <a:pPr marL="0" indent="0" algn="just">
              <a:buNone/>
              <a:tabLst>
                <a:tab pos="358775" algn="l"/>
              </a:tabLst>
            </a:pPr>
            <a:r>
              <a:rPr lang="uk-UA" sz="1400" dirty="0">
                <a:latin typeface="Times New Roman" panose="02020603050405020304" pitchFamily="18" charset="0"/>
                <a:cs typeface="Times New Roman" panose="02020603050405020304" pitchFamily="18" charset="0"/>
              </a:rPr>
              <a:t>          Для оцифрування документів краще використовувати книжковий сканер роздільною</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здатністю             300-600 </a:t>
            </a:r>
            <a:r>
              <a:rPr lang="en-US" sz="1400" dirty="0">
                <a:latin typeface="Times New Roman" panose="02020603050405020304" pitchFamily="18" charset="0"/>
                <a:cs typeface="Times New Roman" panose="02020603050405020304" pitchFamily="18" charset="0"/>
              </a:rPr>
              <a:t>dpi</a:t>
            </a:r>
            <a:r>
              <a:rPr lang="uk-UA" sz="1400" dirty="0">
                <a:latin typeface="Times New Roman" panose="02020603050405020304" pitchFamily="18" charset="0"/>
                <a:cs typeface="Times New Roman" panose="02020603050405020304" pitchFamily="18" charset="0"/>
              </a:rPr>
              <a:t>,</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який має змогу сканувати документи розміру А3. Глибина</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кольору не менше 24-біт. Багато книжкових сканерів в своєму складі мають програмне</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забезпечення, яке дозволяє автоматично виправляти геометричні викривлення сторінок,</a:t>
            </a:r>
            <a:r>
              <a:rPr lang="en-US" sz="1400"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розділення розвороту книжок на дві частини тощо.</a:t>
            </a:r>
            <a:endParaRPr lang="en-US" sz="1400" dirty="0">
              <a:latin typeface="Times New Roman" panose="02020603050405020304" pitchFamily="18" charset="0"/>
              <a:cs typeface="Times New Roman" panose="02020603050405020304" pitchFamily="18" charset="0"/>
            </a:endParaRPr>
          </a:p>
          <a:p>
            <a:pPr marL="0" indent="0" algn="just">
              <a:spcBef>
                <a:spcPts val="0"/>
              </a:spcBef>
              <a:buNone/>
            </a:pPr>
            <a:r>
              <a:rPr lang="uk-UA" sz="1400" dirty="0">
                <a:latin typeface="Times New Roman" panose="02020603050405020304" pitchFamily="18" charset="0"/>
                <a:cs typeface="Times New Roman" panose="02020603050405020304" pitchFamily="18" charset="0"/>
              </a:rPr>
              <a:t>	</a:t>
            </a:r>
          </a:p>
          <a:p>
            <a:pPr marL="0" indent="0" algn="just">
              <a:spcBef>
                <a:spcPts val="0"/>
              </a:spcBef>
              <a:buNone/>
            </a:pPr>
            <a:r>
              <a:rPr lang="uk-UA" sz="1400" b="1" dirty="0">
                <a:latin typeface="Times New Roman" panose="02020603050405020304" pitchFamily="18" charset="0"/>
                <a:cs typeface="Times New Roman" panose="02020603050405020304" pitchFamily="18" charset="0"/>
              </a:rPr>
              <a:t>	Формати оцифрування. </a:t>
            </a:r>
          </a:p>
          <a:p>
            <a:pPr marL="0" indent="0" algn="just">
              <a:spcBef>
                <a:spcPts val="0"/>
              </a:spcBef>
              <a:buNone/>
            </a:pPr>
            <a:endParaRPr lang="uk-UA" sz="1400" dirty="0">
              <a:latin typeface="Times New Roman" panose="02020603050405020304" pitchFamily="18" charset="0"/>
              <a:cs typeface="Times New Roman" panose="02020603050405020304" pitchFamily="18" charset="0"/>
            </a:endParaRPr>
          </a:p>
          <a:p>
            <a:pPr marL="0" indent="0" algn="just">
              <a:spcBef>
                <a:spcPts val="0"/>
              </a:spcBef>
              <a:buNone/>
            </a:pPr>
            <a:r>
              <a:rPr lang="uk-UA" sz="1400" dirty="0">
                <a:latin typeface="Times New Roman" panose="02020603050405020304" pitchFamily="18" charset="0"/>
                <a:cs typeface="Times New Roman" panose="02020603050405020304" pitchFamily="18" charset="0"/>
              </a:rPr>
              <a:t>         Основними форматами цифрових копій документів НАФ з паперовими носіями, фотодокументів, текстових електронних документів є TIFF, JPG/JPEG, PDF.</a:t>
            </a:r>
          </a:p>
          <a:p>
            <a:pPr marL="0" indent="358775" algn="just">
              <a:spcBef>
                <a:spcPts val="0"/>
              </a:spcBef>
              <a:buNone/>
            </a:pPr>
            <a:r>
              <a:rPr lang="uk-UA" sz="1400" b="1" u="none" strike="noStrike" baseline="0" dirty="0">
                <a:latin typeface="Times New Roman,Italic"/>
              </a:rPr>
              <a:t>Формат TIFF </a:t>
            </a:r>
            <a:r>
              <a:rPr lang="uk-UA" sz="1400" b="0" i="0" u="none" strike="noStrike" baseline="0" dirty="0">
                <a:latin typeface="Times New Roman" panose="02020603050405020304" pitchFamily="18" charset="0"/>
              </a:rPr>
              <a:t>– це класичний формат, що застосовується для створення високоякісних цифрових копій архівних документів. Він не знижує якість зображення, забезпечуючи високий рівень деталізації. Суттєвим недоліком цього формату є великий обсяг файлу.</a:t>
            </a:r>
          </a:p>
          <a:p>
            <a:pPr marL="0" indent="358775" algn="just">
              <a:spcBef>
                <a:spcPts val="0"/>
              </a:spcBef>
              <a:buNone/>
            </a:pPr>
            <a:r>
              <a:rPr lang="uk-UA" sz="1400" b="1" u="none" strike="noStrike" baseline="0" dirty="0">
                <a:latin typeface="Times New Roman" panose="02020603050405020304" pitchFamily="18" charset="0"/>
                <a:cs typeface="Times New Roman" panose="02020603050405020304" pitchFamily="18" charset="0"/>
              </a:rPr>
              <a:t>Формат JPEG </a:t>
            </a:r>
            <a:r>
              <a:rPr lang="uk-UA" sz="1400" b="0" u="none" strike="noStrike" baseline="0" dirty="0">
                <a:latin typeface="Times New Roman" panose="02020603050405020304" pitchFamily="18" charset="0"/>
                <a:cs typeface="Times New Roman" panose="02020603050405020304" pitchFamily="18" charset="0"/>
              </a:rPr>
              <a:t>– найбільш поширений формат зберігання різних типів зображень. Він значно «легший» за попередній, що дозволяє істотно заощадити простір на цифрових носіях, проте при цьому у тій, чи іншій мірі (залежно від рівня стиснення), буде втрачена якість зображення. Здебільшого обсяг файлу у форматі JPEG навіть при невеликому рівні стиснення є істотно меншим за обсяг файлу у форматі TIFF. Цей формат рекомендовано для створення робочих копій фонду користування. Оскільки більшість веб-переглядачів підтримують формат JPEG, то його також рекомендовано використовувати у випадку, коли цифрова копія документу розміщується на веб-сайті архівної установи для загального користування.</a:t>
            </a:r>
          </a:p>
        </p:txBody>
      </p:sp>
    </p:spTree>
    <p:extLst>
      <p:ext uri="{BB962C8B-B14F-4D97-AF65-F5344CB8AC3E}">
        <p14:creationId xmlns:p14="http://schemas.microsoft.com/office/powerpoint/2010/main" val="7884991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F55DCB96-307B-23F7-6E07-ED2ACE936D85}"/>
              </a:ext>
            </a:extLst>
          </p:cNvPr>
          <p:cNvSpPr>
            <a:spLocks noGrp="1"/>
          </p:cNvSpPr>
          <p:nvPr>
            <p:ph idx="1"/>
          </p:nvPr>
        </p:nvSpPr>
        <p:spPr>
          <a:xfrm>
            <a:off x="457200" y="404664"/>
            <a:ext cx="8229600" cy="5832648"/>
          </a:xfrm>
        </p:spPr>
        <p:txBody>
          <a:bodyPr/>
          <a:lstStyle/>
          <a:p>
            <a:pPr marL="0" indent="358775" algn="just">
              <a:spcBef>
                <a:spcPts val="0"/>
              </a:spcBef>
              <a:buNone/>
            </a:pPr>
            <a:r>
              <a:rPr lang="uk-UA" sz="1400" b="1" u="none" strike="noStrike" baseline="0" dirty="0">
                <a:latin typeface="Times New Roman" panose="02020603050405020304" pitchFamily="18" charset="0"/>
                <a:cs typeface="Times New Roman" panose="02020603050405020304" pitchFamily="18" charset="0"/>
              </a:rPr>
              <a:t>Формат PDF. </a:t>
            </a:r>
            <a:r>
              <a:rPr lang="uk-UA" sz="1400" b="0" u="none" strike="noStrike" baseline="0" dirty="0">
                <a:latin typeface="Times New Roman" panose="02020603050405020304" pitchFamily="18" charset="0"/>
                <a:cs typeface="Times New Roman" panose="02020603050405020304" pitchFamily="18" charset="0"/>
              </a:rPr>
              <a:t>Одним з поширених нині форматів для створення цифрових копій багатосторінкових архівних документів є формат PDF. Він розроблений компанією Adobe Systems для передачі відформатованих документів, що містять текст і графіку (переважно векторну), за допомогою програми Adobe Acrobat. Формат PDF доцільно використовувати для об’єднання сторінок документа (аркушів справи). Цифрову копію середнього за розміром архівного документу (до 1000 сторінок) у форматі PDF</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рекомендовано використовувати для розміщення на веб-сайті архівної установи для загального користування. Серед недоліків формату треба назвати більш низьку якість зображення, порівнюючи з форматами TIFF та JPEG. Крім того, якщо документ великий за обсягом (більше 1000 сторінок), то можуть виникнути проблеми з відкриттям такого файлу. Тому для розміщення на веб-сайтах великих за обсягом архівних документів рекомендовано застосовувати формат JPEG, реалізувавши на веб-сайті функцію переглядача цього типу файлів.</a:t>
            </a:r>
          </a:p>
          <a:p>
            <a:pPr marL="0" indent="0" algn="just">
              <a:spcBef>
                <a:spcPts val="0"/>
              </a:spcBef>
              <a:buNone/>
            </a:pPr>
            <a:endParaRPr lang="uk-UA" sz="1400" dirty="0">
              <a:latin typeface="Times New Roman" panose="02020603050405020304" pitchFamily="18" charset="0"/>
              <a:cs typeface="Times New Roman" panose="02020603050405020304" pitchFamily="18" charset="0"/>
            </a:endParaRPr>
          </a:p>
          <a:p>
            <a:pPr marL="0" indent="0" algn="just">
              <a:spcBef>
                <a:spcPts val="0"/>
              </a:spcBef>
              <a:buNone/>
            </a:pPr>
            <a:r>
              <a:rPr lang="uk-UA" sz="1400" b="1" dirty="0">
                <a:latin typeface="Times New Roman" panose="02020603050405020304" pitchFamily="18" charset="0"/>
                <a:cs typeface="Times New Roman" panose="02020603050405020304" pitchFamily="18" charset="0"/>
              </a:rPr>
              <a:t>	</a:t>
            </a:r>
            <a:r>
              <a:rPr lang="uk-UA" sz="1400" b="1" u="none" strike="noStrike" baseline="0" dirty="0">
                <a:latin typeface="Times New Roman" panose="02020603050405020304" pitchFamily="18" charset="0"/>
                <a:cs typeface="Times New Roman" panose="02020603050405020304" pitchFamily="18" charset="0"/>
              </a:rPr>
              <a:t>Пост-обробка цифрових зображень</a:t>
            </a:r>
            <a:r>
              <a:rPr lang="uk-UA" sz="1400" b="1" dirty="0">
                <a:latin typeface="Times New Roman" panose="02020603050405020304" pitchFamily="18" charset="0"/>
                <a:cs typeface="Times New Roman" panose="02020603050405020304" pitchFamily="18" charset="0"/>
              </a:rPr>
              <a:t>.</a:t>
            </a:r>
            <a:endParaRPr lang="uk-UA" sz="1400" b="1" u="none" strike="noStrike" baseline="0" dirty="0">
              <a:latin typeface="Times New Roman" panose="02020603050405020304" pitchFamily="18" charset="0"/>
              <a:cs typeface="Times New Roman" panose="02020603050405020304" pitchFamily="18" charset="0"/>
            </a:endParaRPr>
          </a:p>
          <a:p>
            <a:pPr marL="0" indent="0" algn="just">
              <a:spcBef>
                <a:spcPts val="0"/>
              </a:spcBef>
              <a:buNone/>
            </a:pPr>
            <a:endParaRPr lang="uk-UA" sz="1400" b="0" u="none" strike="noStrike" baseline="0" dirty="0">
              <a:latin typeface="Times New Roman" panose="02020603050405020304" pitchFamily="18" charset="0"/>
              <a:cs typeface="Times New Roman" panose="02020603050405020304" pitchFamily="18" charset="0"/>
            </a:endParaRPr>
          </a:p>
          <a:p>
            <a:pPr marL="0" indent="0" algn="just">
              <a:spcBef>
                <a:spcPts val="0"/>
              </a:spcBef>
              <a:buNone/>
            </a:pPr>
            <a:r>
              <a:rPr lang="uk-UA" sz="1400" dirty="0">
                <a:latin typeface="Times New Roman" panose="02020603050405020304" pitchFamily="18" charset="0"/>
                <a:cs typeface="Times New Roman" panose="02020603050405020304" pitchFamily="18" charset="0"/>
              </a:rPr>
              <a:t>        </a:t>
            </a:r>
            <a:r>
              <a:rPr lang="uk-UA" sz="1400" b="0" u="none" strike="noStrike" baseline="0" dirty="0">
                <a:latin typeface="Times New Roman" panose="02020603050405020304" pitchFamily="18" charset="0"/>
                <a:cs typeface="Times New Roman" panose="02020603050405020304" pitchFamily="18" charset="0"/>
              </a:rPr>
              <a:t>Необхідність проведення пост-</a:t>
            </a:r>
            <a:r>
              <a:rPr lang="uk-UA" sz="1400" dirty="0">
                <a:latin typeface="Times New Roman" panose="02020603050405020304" pitchFamily="18" charset="0"/>
                <a:cs typeface="Times New Roman" panose="02020603050405020304" pitchFamily="18" charset="0"/>
              </a:rPr>
              <a:t>обробки </a:t>
            </a:r>
            <a:r>
              <a:rPr lang="uk-UA" sz="1400" b="0" u="none" strike="noStrike" baseline="0" dirty="0">
                <a:latin typeface="Times New Roman" panose="02020603050405020304" pitchFamily="18" charset="0"/>
                <a:cs typeface="Times New Roman" panose="02020603050405020304" pitchFamily="18" charset="0"/>
              </a:rPr>
              <a:t>залежить від якості відсканованого документу. Більшість книжкових сканерів мають змогу автоматично виправляти помилки сканування. На що потрібно звернути увагу:</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 вирівнювання освітлення по полю зображення (у разі потреби);</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 компенсація зміни кольорового балансу, що відбулася при оцифруванні, якщо таку компенсацію не було проведено на апаратному рівні;</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 зменшення розмірів зображення за рахунок неінформативних полів (у разі потреби);</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 видалення зайвих частин зображення, якщо такі наявні (наприклад, край сусіднього аркуша, сторонні предмети, що потрапили в кадр), при цьому не допускається втрата інформації; (якщо після видалення зайвих частин зображення відбулася втрата інформації - необхідно зробити повторне сканування)</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 розширення діапазону яскравості зображення до максимально можливого;</a:t>
            </a:r>
          </a:p>
          <a:p>
            <a:pPr marL="0" indent="0" algn="just">
              <a:spcBef>
                <a:spcPts val="0"/>
              </a:spcBef>
              <a:buNone/>
            </a:pPr>
            <a:r>
              <a:rPr lang="uk-UA" sz="1400" b="0" u="none" strike="noStrike" baseline="0" dirty="0">
                <a:latin typeface="Times New Roman" panose="02020603050405020304" pitchFamily="18" charset="0"/>
                <a:cs typeface="Times New Roman" panose="02020603050405020304" pitchFamily="18" charset="0"/>
              </a:rPr>
              <a:t>● збереження зображення у файлі встановленого для майстер-копій формату (при цьому стиснення з втратами не допускається).</a:t>
            </a:r>
          </a:p>
          <a:p>
            <a:pPr algn="just"/>
            <a:endParaRPr lang="uk-UA"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9271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B8723567-1DDB-AA69-6EE1-EA3BB3D3E9B5}"/>
              </a:ext>
            </a:extLst>
          </p:cNvPr>
          <p:cNvSpPr>
            <a:spLocks noGrp="1"/>
          </p:cNvSpPr>
          <p:nvPr>
            <p:ph idx="1"/>
          </p:nvPr>
        </p:nvSpPr>
        <p:spPr>
          <a:xfrm>
            <a:off x="395536" y="332656"/>
            <a:ext cx="8229600" cy="5904656"/>
          </a:xfrm>
        </p:spPr>
        <p:txBody>
          <a:bodyPr/>
          <a:lstStyle/>
          <a:p>
            <a:pPr marL="0" indent="0" algn="just" defTabSz="715963">
              <a:spcBef>
                <a:spcPts val="0"/>
              </a:spcBef>
              <a:buNone/>
              <a:tabLst>
                <a:tab pos="358775" algn="l"/>
              </a:tabLst>
            </a:pPr>
            <a:r>
              <a:rPr lang="uk-UA" sz="1400" b="0" u="none" strike="noStrike" baseline="0" noProof="0" dirty="0">
                <a:solidFill>
                  <a:srgbClr val="000000"/>
                </a:solidFill>
                <a:latin typeface="Times New Roman" panose="02020603050405020304" pitchFamily="18" charset="0"/>
                <a:cs typeface="Times New Roman" panose="02020603050405020304" pitchFamily="18" charset="0"/>
              </a:rPr>
              <a:t>	При обробці зображень за необхідності здійснюється вирівнювання вигину сторінок, поліпшення зображень (регулювання балансу яскравості – контрастності, коригування колірної гами, видалення відблисків, тіней, інших шумових і фонових елементів).</a:t>
            </a:r>
          </a:p>
          <a:p>
            <a:pPr marL="0" indent="0" algn="just">
              <a:spcBef>
                <a:spcPts val="0"/>
              </a:spcBef>
              <a:buNone/>
              <a:tabLst>
                <a:tab pos="358775" algn="l"/>
              </a:tabLst>
            </a:pPr>
            <a:r>
              <a:rPr lang="uk-UA" sz="1400" b="0" u="none" strike="noStrike" baseline="0" noProof="0" dirty="0">
                <a:solidFill>
                  <a:srgbClr val="000000"/>
                </a:solidFill>
                <a:latin typeface="Times New Roman" panose="02020603050405020304" pitchFamily="18" charset="0"/>
                <a:cs typeface="Times New Roman" panose="02020603050405020304" pitchFamily="18" charset="0"/>
              </a:rPr>
              <a:t>	Вирівнювання і поворот сторінок можуть проводитися як апаратно, так і програмно. За умови видалення шумових і фонових елементів необхідно враховувати, якою є копія. Майстер-копія документа представляє зовнішній вигляд документа в репрезентативних цілях, тому видалення програмними засобами особливостей, помітних на оригіналі, є неприйнятним. Це допустимо тільки для робочих копій, призначених для користувача, в яких важливо лише інформаційний зміст документа. У таких випадках з зображення можуть бути виділені (ослаблені) плями або текст, що проступає із зворотного боку аркуша.</a:t>
            </a:r>
            <a:endParaRPr lang="uk-UA" sz="1400" noProof="0" dirty="0">
              <a:latin typeface="Times New Roman" panose="02020603050405020304" pitchFamily="18" charset="0"/>
              <a:cs typeface="Times New Roman" panose="02020603050405020304" pitchFamily="18" charset="0"/>
            </a:endParaRPr>
          </a:p>
          <a:p>
            <a:pPr marL="0" indent="0" algn="just">
              <a:buNone/>
              <a:tabLst>
                <a:tab pos="442913" algn="l"/>
              </a:tabLst>
            </a:pPr>
            <a:endParaRPr lang="uk-UA" sz="1400" noProof="0" dirty="0"/>
          </a:p>
          <a:p>
            <a:pPr marL="0" indent="0" algn="just">
              <a:buNone/>
              <a:tabLst>
                <a:tab pos="442913" algn="l"/>
              </a:tabLst>
            </a:pPr>
            <a:r>
              <a:rPr lang="uk-UA" sz="1400" b="1" noProof="0" dirty="0">
                <a:latin typeface="Times New Roman" panose="02020603050405020304" pitchFamily="18" charset="0"/>
                <a:cs typeface="Times New Roman" panose="02020603050405020304" pitchFamily="18" charset="0"/>
              </a:rPr>
              <a:t>	Найменування файлів</a:t>
            </a:r>
          </a:p>
          <a:p>
            <a:pPr marL="0" indent="0" algn="just">
              <a:buNone/>
              <a:tabLst>
                <a:tab pos="358775" algn="l"/>
              </a:tabLst>
            </a:pPr>
            <a:r>
              <a:rPr lang="uk-UA" sz="1400" b="0" i="0" u="none" strike="noStrike" baseline="0" noProof="0" dirty="0">
                <a:latin typeface="Times New Roman" panose="02020603050405020304" pitchFamily="18" charset="0"/>
              </a:rPr>
              <a:t>	</a:t>
            </a:r>
          </a:p>
          <a:p>
            <a:pPr marL="0" indent="0" algn="just">
              <a:buNone/>
              <a:tabLst>
                <a:tab pos="358775" algn="l"/>
              </a:tabLst>
            </a:pPr>
            <a:r>
              <a:rPr lang="uk-UA" sz="1400" b="0" i="0" u="none" strike="noStrike" baseline="0" noProof="0" dirty="0">
                <a:latin typeface="Times New Roman" panose="02020603050405020304" pitchFamily="18" charset="0"/>
              </a:rPr>
              <a:t>        Після створення цифрові копії зберігають у різних форматах згідно з Рекомендаціями для одного чи іншого виду копій: майстер-копії</a:t>
            </a:r>
            <a:r>
              <a:rPr lang="uk-UA" sz="1400" noProof="0" dirty="0">
                <a:latin typeface="Times New Roman" panose="02020603050405020304" pitchFamily="18" charset="0"/>
              </a:rPr>
              <a:t> – у форматі TIFF (JPG), </a:t>
            </a:r>
            <a:r>
              <a:rPr lang="uk-UA" sz="1400" b="0" i="0" u="none" strike="noStrike" baseline="0" noProof="0" dirty="0">
                <a:latin typeface="Times New Roman" panose="02020603050405020304" pitchFamily="18" charset="0"/>
              </a:rPr>
              <a:t>робочі копії </a:t>
            </a:r>
            <a:r>
              <a:rPr lang="uk-UA" sz="1400" noProof="0" dirty="0">
                <a:latin typeface="Times New Roman" panose="02020603050405020304" pitchFamily="18" charset="0"/>
              </a:rPr>
              <a:t>–</a:t>
            </a:r>
            <a:r>
              <a:rPr lang="uk-UA" sz="1400" b="0" i="0" u="none" strike="noStrike" baseline="0" noProof="0" dirty="0">
                <a:latin typeface="Times New Roman" panose="02020603050405020304" pitchFamily="18" charset="0"/>
              </a:rPr>
              <a:t> у форматі PDF, а також присвоюють унікальні найменування кожному файлу для їхньої швидкої ідентифікації. </a:t>
            </a:r>
          </a:p>
          <a:p>
            <a:pPr marL="0" indent="0" algn="just">
              <a:buNone/>
              <a:tabLst>
                <a:tab pos="358775" algn="l"/>
              </a:tabLst>
            </a:pPr>
            <a:r>
              <a:rPr lang="uk-UA" sz="1400" b="0" i="0" u="none" strike="noStrike" baseline="0" noProof="0" dirty="0">
                <a:latin typeface="Times New Roman" panose="02020603050405020304" pitchFamily="18" charset="0"/>
              </a:rPr>
              <a:t>	Під час найменування використовуються виключно арабські цифри та літери латинського алфавіту. Для відокремлення структурних елементів найменування файлу застосовують знак «-», відступи не допускаються. Шифр найменування цифрових копій базується на стандартній схемі організації документів в архіві (фонд – опис – справа) і має наступну структуру:</a:t>
            </a:r>
          </a:p>
          <a:p>
            <a:pPr marL="0" indent="0" algn="just">
              <a:spcBef>
                <a:spcPts val="0"/>
              </a:spcBef>
              <a:buNone/>
            </a:pPr>
            <a:r>
              <a:rPr lang="uk-UA" sz="1400" b="1" i="0" u="none" strike="noStrike" baseline="0" noProof="0" dirty="0">
                <a:latin typeface="Times New Roman,Bold"/>
              </a:rPr>
              <a:t>1. Ідентифікатор країни походження – </a:t>
            </a:r>
            <a:r>
              <a:rPr lang="uk-UA" sz="1400" b="0" i="0" u="none" strike="noStrike" baseline="0" noProof="0" dirty="0">
                <a:latin typeface="Times New Roman" panose="02020603050405020304" pitchFamily="18" charset="0"/>
              </a:rPr>
              <a:t>записують 3-значний код країни за ДСТУ ISO 3166-1-2009 Коди назв країн світу: </a:t>
            </a:r>
            <a:r>
              <a:rPr lang="uk-UA" sz="1400" b="1" i="0" u="none" strike="noStrike" baseline="0" noProof="0" dirty="0">
                <a:latin typeface="Times New Roman" panose="02020603050405020304" pitchFamily="18" charset="0"/>
              </a:rPr>
              <a:t>804 (код України).</a:t>
            </a:r>
          </a:p>
          <a:p>
            <a:pPr marL="0" indent="0" algn="just">
              <a:spcBef>
                <a:spcPts val="0"/>
              </a:spcBef>
              <a:buNone/>
            </a:pPr>
            <a:r>
              <a:rPr lang="uk-UA" sz="1400" b="1" i="0" u="none" strike="noStrike" baseline="0" noProof="0" dirty="0">
                <a:latin typeface="Times New Roman,Bold"/>
              </a:rPr>
              <a:t>2. Ідентифікатор архівної установи </a:t>
            </a:r>
            <a:r>
              <a:rPr lang="uk-UA" sz="1400" b="0" i="0" u="none" strike="noStrike" baseline="0" noProof="0" dirty="0">
                <a:latin typeface="Times New Roman" panose="02020603050405020304" pitchFamily="18" charset="0"/>
              </a:rPr>
              <a:t>– записують 8-значний цифровий код архівної установи за ЄДРПО: 03494403 – ДАСО.</a:t>
            </a:r>
          </a:p>
          <a:p>
            <a:pPr marL="0" indent="0" algn="just">
              <a:spcBef>
                <a:spcPts val="0"/>
              </a:spcBef>
              <a:buNone/>
            </a:pPr>
            <a:r>
              <a:rPr lang="uk-UA" sz="1400" b="1" i="0" u="none" strike="noStrike" baseline="0" noProof="0" dirty="0">
                <a:latin typeface="Times New Roman,Bold"/>
              </a:rPr>
              <a:t>3. Тип шифру </a:t>
            </a:r>
            <a:r>
              <a:rPr lang="uk-UA" sz="1400" b="0" i="0" u="none" strike="noStrike" baseline="0" noProof="0" dirty="0">
                <a:latin typeface="Times New Roman" panose="02020603050405020304" pitchFamily="18" charset="0"/>
              </a:rPr>
              <a:t>– поділяється на </a:t>
            </a:r>
            <a:r>
              <a:rPr lang="uk-UA" sz="1400" b="1" i="0" u="none" strike="noStrike" baseline="0" noProof="0" dirty="0">
                <a:latin typeface="Times New Roman" panose="02020603050405020304" pitchFamily="18" charset="0"/>
              </a:rPr>
              <a:t>поаркушний</a:t>
            </a:r>
            <a:r>
              <a:rPr lang="uk-UA" sz="1400" b="0" i="0" u="none" strike="noStrike" baseline="0" noProof="0" dirty="0">
                <a:latin typeface="Times New Roman" panose="02020603050405020304" pitchFamily="18" charset="0"/>
              </a:rPr>
              <a:t> позначається літерою </a:t>
            </a:r>
            <a:r>
              <a:rPr lang="uk-UA" sz="1400" b="1" i="0" u="none" strike="noStrike" baseline="0" noProof="0" dirty="0">
                <a:latin typeface="Times New Roman" panose="02020603050405020304" pitchFamily="18" charset="0"/>
              </a:rPr>
              <a:t>l</a:t>
            </a:r>
            <a:r>
              <a:rPr lang="uk-UA" sz="1400" b="0" i="0" u="none" strike="noStrike" baseline="0" noProof="0" dirty="0">
                <a:latin typeface="Times New Roman" panose="02020603050405020304" pitchFamily="18" charset="0"/>
              </a:rPr>
              <a:t>, </a:t>
            </a:r>
            <a:r>
              <a:rPr lang="uk-UA" sz="1400" b="1" i="0" u="none" strike="noStrike" baseline="0" noProof="0" dirty="0">
                <a:latin typeface="Times New Roman" panose="02020603050405020304" pitchFamily="18" charset="0"/>
              </a:rPr>
              <a:t>груповий</a:t>
            </a:r>
            <a:r>
              <a:rPr lang="uk-UA" sz="1400" b="0" i="0" u="none" strike="noStrike" baseline="0" noProof="0" dirty="0">
                <a:latin typeface="Times New Roman" panose="02020603050405020304" pitchFamily="18" charset="0"/>
              </a:rPr>
              <a:t> позначається літерою </a:t>
            </a:r>
            <a:r>
              <a:rPr lang="uk-UA" sz="1400" b="1" i="0" u="none" strike="noStrike" baseline="0" noProof="0" dirty="0">
                <a:latin typeface="Times New Roman" panose="02020603050405020304" pitchFamily="18" charset="0"/>
              </a:rPr>
              <a:t>g</a:t>
            </a:r>
            <a:r>
              <a:rPr lang="uk-UA" sz="1400" b="0" i="0" u="none" strike="noStrike" baseline="0" noProof="0" dirty="0">
                <a:latin typeface="Times New Roman" panose="02020603050405020304" pitchFamily="18" charset="0"/>
              </a:rPr>
              <a:t> та </a:t>
            </a:r>
            <a:r>
              <a:rPr lang="uk-UA" sz="1400" b="1" i="0" u="none" strike="noStrike" baseline="0" noProof="0" dirty="0">
                <a:latin typeface="Times New Roman" panose="02020603050405020304" pitchFamily="18" charset="0"/>
              </a:rPr>
              <a:t>описи</a:t>
            </a:r>
            <a:r>
              <a:rPr lang="uk-UA" sz="1400" b="0" i="0" u="none" strike="noStrike" baseline="0" noProof="0" dirty="0">
                <a:latin typeface="Times New Roman" panose="02020603050405020304" pitchFamily="18" charset="0"/>
              </a:rPr>
              <a:t> позначається літерою </a:t>
            </a:r>
            <a:r>
              <a:rPr lang="uk-UA" sz="1400" b="1" i="0" u="none" strike="noStrike" baseline="0" noProof="0" dirty="0">
                <a:latin typeface="Times New Roman" panose="02020603050405020304" pitchFamily="18" charset="0"/>
              </a:rPr>
              <a:t>t</a:t>
            </a:r>
            <a:r>
              <a:rPr lang="uk-UA" sz="1400" i="0" u="none" strike="noStrike" baseline="0" noProof="0" dirty="0">
                <a:latin typeface="Times New Roman" panose="02020603050405020304" pitchFamily="18" charset="0"/>
              </a:rPr>
              <a:t>.</a:t>
            </a:r>
            <a:endParaRPr lang="uk-UA" sz="1400" b="1" i="0" u="none" strike="noStrike" baseline="0" noProof="0" dirty="0">
              <a:latin typeface="Times New Roman" panose="02020603050405020304" pitchFamily="18" charset="0"/>
            </a:endParaRPr>
          </a:p>
          <a:p>
            <a:pPr marL="0" indent="0" algn="just">
              <a:spcBef>
                <a:spcPts val="0"/>
              </a:spcBef>
              <a:buNone/>
            </a:pPr>
            <a:r>
              <a:rPr lang="uk-UA" sz="1400" b="1" i="0" u="none" strike="noStrike" baseline="0" noProof="0" dirty="0">
                <a:latin typeface="Times New Roman,Bold"/>
              </a:rPr>
              <a:t>4. Тип копії </a:t>
            </a:r>
            <a:r>
              <a:rPr lang="uk-UA" sz="1400" b="0" i="0" u="none" strike="noStrike" baseline="0" noProof="0" dirty="0">
                <a:latin typeface="Times New Roman" panose="02020603050405020304" pitchFamily="18" charset="0"/>
              </a:rPr>
              <a:t>– </a:t>
            </a:r>
            <a:r>
              <a:rPr lang="uk-UA" sz="1400" b="1" i="0" u="none" strike="noStrike" baseline="0" noProof="0" dirty="0">
                <a:latin typeface="Times New Roman" panose="02020603050405020304" pitchFamily="18" charset="0"/>
              </a:rPr>
              <a:t>майстер-копія</a:t>
            </a:r>
            <a:r>
              <a:rPr lang="uk-UA" sz="1400" b="0" i="0" u="none" strike="noStrike" baseline="0" noProof="0" dirty="0">
                <a:latin typeface="Times New Roman" panose="02020603050405020304" pitchFamily="18" charset="0"/>
              </a:rPr>
              <a:t> позначається літерою </a:t>
            </a:r>
            <a:r>
              <a:rPr lang="uk-UA" sz="1400" b="1" i="0" u="none" strike="noStrike" baseline="0" noProof="0" dirty="0">
                <a:latin typeface="Times New Roman" panose="02020603050405020304" pitchFamily="18" charset="0"/>
              </a:rPr>
              <a:t>m</a:t>
            </a:r>
            <a:r>
              <a:rPr lang="uk-UA" sz="1400" b="0" i="0" u="none" strike="noStrike" baseline="0" noProof="0" dirty="0">
                <a:latin typeface="Times New Roman" panose="02020603050405020304" pitchFamily="18" charset="0"/>
              </a:rPr>
              <a:t>, </a:t>
            </a:r>
            <a:r>
              <a:rPr lang="uk-UA" sz="1400" b="1" i="0" u="none" strike="noStrike" baseline="0" noProof="0" dirty="0">
                <a:latin typeface="Times New Roman" panose="02020603050405020304" pitchFamily="18" charset="0"/>
              </a:rPr>
              <a:t>робоча копія </a:t>
            </a:r>
            <a:r>
              <a:rPr lang="uk-UA" sz="1400" b="0" i="0" u="none" strike="noStrike" baseline="0" noProof="0" dirty="0">
                <a:latin typeface="Times New Roman" panose="02020603050405020304" pitchFamily="18" charset="0"/>
              </a:rPr>
              <a:t>– літерою </a:t>
            </a:r>
            <a:r>
              <a:rPr lang="uk-UA" sz="1400" b="1" i="0" u="none" strike="noStrike" baseline="0" noProof="0" dirty="0">
                <a:latin typeface="Times New Roman" panose="02020603050405020304" pitchFamily="18" charset="0"/>
              </a:rPr>
              <a:t>w</a:t>
            </a:r>
            <a:r>
              <a:rPr lang="uk-UA" sz="1400" b="0" i="0" u="none" strike="noStrike" baseline="0" noProof="0" dirty="0">
                <a:latin typeface="Times New Roman" panose="02020603050405020304" pitchFamily="18" charset="0"/>
              </a:rPr>
              <a:t>.					</a:t>
            </a:r>
          </a:p>
        </p:txBody>
      </p:sp>
    </p:spTree>
    <p:extLst>
      <p:ext uri="{BB962C8B-B14F-4D97-AF65-F5344CB8AC3E}">
        <p14:creationId xmlns:p14="http://schemas.microsoft.com/office/powerpoint/2010/main" val="2450982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0E721ED-C0C8-2C02-6E53-DE61D707B939}"/>
              </a:ext>
            </a:extLst>
          </p:cNvPr>
          <p:cNvSpPr txBox="1"/>
          <p:nvPr/>
        </p:nvSpPr>
        <p:spPr>
          <a:xfrm>
            <a:off x="611560" y="332656"/>
            <a:ext cx="8136904" cy="4462760"/>
          </a:xfrm>
          <a:prstGeom prst="rect">
            <a:avLst/>
          </a:prstGeom>
          <a:noFill/>
        </p:spPr>
        <p:txBody>
          <a:bodyPr wrap="square">
            <a:spAutoFit/>
          </a:bodyPr>
          <a:lstStyle/>
          <a:p>
            <a:pPr algn="just"/>
            <a:r>
              <a:rPr lang="uk-UA" sz="1400" b="1" u="none" strike="noStrike" baseline="0" noProof="0" dirty="0">
                <a:latin typeface="Times New Roman,Bold"/>
              </a:rPr>
              <a:t>5. Характеристика цифрової копії </a:t>
            </a:r>
            <a:r>
              <a:rPr lang="uk-UA" sz="1400" b="0" u="none" strike="noStrike" baseline="0" noProof="0" dirty="0">
                <a:latin typeface="Times New Roman" panose="02020603050405020304" pitchFamily="18" charset="0"/>
              </a:rPr>
              <a:t>– сюди заносяться відомості проте, чим є цифрова копія: </a:t>
            </a:r>
            <a:r>
              <a:rPr lang="uk-UA" sz="1400" b="1" u="none" strike="noStrike" baseline="0" noProof="0" dirty="0">
                <a:latin typeface="Times New Roman" panose="02020603050405020304" pitchFamily="18" charset="0"/>
              </a:rPr>
              <a:t>архівним документом </a:t>
            </a:r>
            <a:r>
              <a:rPr lang="uk-UA" sz="1400" b="0" u="none" strike="noStrike" baseline="0" noProof="0" dirty="0">
                <a:latin typeface="Times New Roman" panose="02020603050405020304" pitchFamily="18" charset="0"/>
              </a:rPr>
              <a:t>– позначається літерою </a:t>
            </a:r>
            <a:r>
              <a:rPr lang="uk-UA" sz="1400" b="1" u="none" strike="noStrike" baseline="0" noProof="0" dirty="0">
                <a:latin typeface="Times New Roman" panose="02020603050405020304" pitchFamily="18" charset="0"/>
              </a:rPr>
              <a:t>a</a:t>
            </a:r>
            <a:r>
              <a:rPr lang="uk-UA" sz="1400" noProof="0" dirty="0">
                <a:latin typeface="Times New Roman" panose="02020603050405020304" pitchFamily="18" charset="0"/>
              </a:rPr>
              <a:t>,</a:t>
            </a:r>
            <a:r>
              <a:rPr lang="uk-UA" sz="1400" b="0" u="none" strike="noStrike" baseline="0" noProof="0" dirty="0">
                <a:latin typeface="Times New Roman" panose="02020603050405020304" pitchFamily="18" charset="0"/>
              </a:rPr>
              <a:t> </a:t>
            </a:r>
            <a:r>
              <a:rPr lang="uk-UA" sz="1400" b="1" u="none" strike="noStrike" baseline="0" noProof="0" dirty="0">
                <a:latin typeface="Times New Roman" panose="02020603050405020304" pitchFamily="18" charset="0"/>
              </a:rPr>
              <a:t>описом справ </a:t>
            </a:r>
            <a:r>
              <a:rPr lang="uk-UA" sz="1400" b="0" u="none" strike="noStrike" baseline="0" noProof="0" dirty="0">
                <a:latin typeface="Times New Roman" panose="02020603050405020304" pitchFamily="18" charset="0"/>
              </a:rPr>
              <a:t>– позначається літерою</a:t>
            </a:r>
            <a:r>
              <a:rPr lang="uk-UA" sz="1400" b="1" u="none" strike="noStrike" baseline="0" noProof="0" dirty="0">
                <a:latin typeface="Times New Roman" panose="02020603050405020304" pitchFamily="18" charset="0"/>
              </a:rPr>
              <a:t> f </a:t>
            </a:r>
            <a:r>
              <a:rPr lang="uk-UA" sz="1400" b="0" u="none" strike="noStrike" baseline="0" noProof="0" dirty="0">
                <a:latin typeface="Times New Roman" panose="02020603050405020304" pitchFamily="18" charset="0"/>
              </a:rPr>
              <a:t>або </a:t>
            </a:r>
            <a:r>
              <a:rPr lang="uk-UA" sz="1400" b="1" u="none" strike="noStrike" baseline="0" noProof="0" dirty="0">
                <a:latin typeface="Times New Roman" panose="02020603050405020304" pitchFamily="18" charset="0"/>
              </a:rPr>
              <a:t>внутрішнім описом </a:t>
            </a:r>
            <a:r>
              <a:rPr lang="uk-UA" sz="1400" b="0" u="none" strike="noStrike" baseline="0" noProof="0" dirty="0">
                <a:latin typeface="Times New Roman" panose="02020603050405020304" pitchFamily="18" charset="0"/>
              </a:rPr>
              <a:t>документів справи – позначається літерою </a:t>
            </a:r>
            <a:r>
              <a:rPr lang="uk-UA" sz="1400" b="1" u="none" strike="noStrike" baseline="0" noProof="0" dirty="0">
                <a:latin typeface="Times New Roman" panose="02020603050405020304" pitchFamily="18" charset="0"/>
              </a:rPr>
              <a:t>d</a:t>
            </a:r>
            <a:r>
              <a:rPr lang="uk-UA" sz="1400" b="0" u="none" strike="noStrike" baseline="0" noProof="0" dirty="0">
                <a:latin typeface="Times New Roman" panose="02020603050405020304" pitchFamily="18" charset="0"/>
              </a:rPr>
              <a:t>.</a:t>
            </a:r>
          </a:p>
          <a:p>
            <a:pPr algn="just"/>
            <a:r>
              <a:rPr lang="uk-UA" sz="1400" b="1" u="none" strike="noStrike" baseline="0" noProof="0" dirty="0">
                <a:latin typeface="Times New Roman,Bold"/>
              </a:rPr>
              <a:t>6. Номер фонду </a:t>
            </a:r>
            <a:r>
              <a:rPr lang="uk-UA" sz="1400" b="0" u="none" strike="noStrike" baseline="0" noProof="0" dirty="0">
                <a:latin typeface="Times New Roman" panose="02020603050405020304" pitchFamily="18" charset="0"/>
              </a:rPr>
              <a:t>– зазначається номер фонду документа-оригіналу, з якого зроблено цифрову копію. Якщо номер фонду містить буквену позначку, вона зазначається на початку і подається латинською</a:t>
            </a:r>
          </a:p>
          <a:p>
            <a:pPr algn="just"/>
            <a:r>
              <a:rPr lang="uk-UA" sz="1400" b="0" u="none" strike="noStrike" baseline="0" noProof="0" dirty="0">
                <a:latin typeface="Times New Roman" panose="02020603050405020304" pitchFamily="18" charset="0"/>
              </a:rPr>
              <a:t>транслітерацією.</a:t>
            </a:r>
          </a:p>
          <a:p>
            <a:pPr algn="just"/>
            <a:r>
              <a:rPr lang="uk-UA" sz="1400" b="0" u="none" strike="noStrike" baseline="0" noProof="0" dirty="0">
                <a:latin typeface="Times New Roman" panose="02020603050405020304" pitchFamily="18" charset="0"/>
              </a:rPr>
              <a:t>Приклад: Фонд 16: 16; Фонд П16: p16.</a:t>
            </a:r>
          </a:p>
          <a:p>
            <a:pPr algn="just"/>
            <a:r>
              <a:rPr lang="uk-UA" sz="1400" b="1" u="none" strike="noStrike" baseline="0" noProof="0" dirty="0">
                <a:latin typeface="Times New Roman,Bold"/>
              </a:rPr>
              <a:t>7. Номер опису </a:t>
            </a:r>
            <a:r>
              <a:rPr lang="uk-UA" sz="1400" b="0" u="none" strike="noStrike" baseline="0" noProof="0" dirty="0">
                <a:latin typeface="Times New Roman" panose="02020603050405020304" pitchFamily="18" charset="0"/>
              </a:rPr>
              <a:t>– зазначається номер опису.</a:t>
            </a:r>
          </a:p>
          <a:p>
            <a:pPr algn="just"/>
            <a:r>
              <a:rPr lang="uk-UA" sz="1400" b="1" u="none" strike="noStrike" baseline="0" noProof="0" dirty="0">
                <a:latin typeface="Times New Roman,Bold"/>
              </a:rPr>
              <a:t>8. Номер справи </a:t>
            </a:r>
            <a:r>
              <a:rPr lang="uk-UA" sz="1400" b="1" u="none" strike="noStrike" baseline="0" noProof="0" dirty="0">
                <a:latin typeface="Times New Roman" panose="02020603050405020304" pitchFamily="18" charset="0"/>
              </a:rPr>
              <a:t>/ </a:t>
            </a:r>
            <a:r>
              <a:rPr lang="uk-UA" sz="1400" b="1" u="none" strike="noStrike" baseline="0" noProof="0" dirty="0">
                <a:latin typeface="Times New Roman,Bold"/>
              </a:rPr>
              <a:t>одиниці зберігання </a:t>
            </a:r>
            <a:r>
              <a:rPr lang="uk-UA" sz="1400" b="0" u="none" strike="noStrike" baseline="0" noProof="0" dirty="0">
                <a:latin typeface="Times New Roman" panose="02020603050405020304" pitchFamily="18" charset="0"/>
              </a:rPr>
              <a:t>– зазначається порядковий номер справи;</a:t>
            </a:r>
          </a:p>
          <a:p>
            <a:pPr algn="just">
              <a:tabLst>
                <a:tab pos="179388" algn="l"/>
              </a:tabLst>
            </a:pPr>
            <a:r>
              <a:rPr lang="uk-UA" sz="1400" b="1" u="none" strike="noStrike" baseline="0" noProof="0" dirty="0">
                <a:latin typeface="Times New Roman,Bold"/>
              </a:rPr>
              <a:t>9. Номер аркуша </a:t>
            </a:r>
            <a:r>
              <a:rPr lang="uk-UA" sz="1400" b="0" u="none" strike="noStrike" baseline="0" noProof="0" dirty="0">
                <a:latin typeface="Times New Roman" panose="02020603050405020304" pitchFamily="18" charset="0"/>
              </a:rPr>
              <a:t>– зазначається порядковий номер аркуша (сторінки), починаючи з 001 для пронумерованих аркушів; для непронумерованих аркушів на початку справи рекомендовано застосовувати літери англійського алфавіту </a:t>
            </a:r>
            <a:r>
              <a:rPr lang="uk-UA" sz="1400" b="1" u="none" strike="noStrike" baseline="0" noProof="0" dirty="0">
                <a:latin typeface="Times New Roman" panose="02020603050405020304" pitchFamily="18" charset="0"/>
              </a:rPr>
              <a:t>(a-z)</a:t>
            </a:r>
            <a:r>
              <a:rPr lang="uk-UA" sz="1400" b="0" u="none" strike="noStrike" baseline="0" noProof="0" dirty="0">
                <a:latin typeface="Times New Roman" panose="02020603050405020304" pitchFamily="18" charset="0"/>
              </a:rPr>
              <a:t>; для непронумерованих аркушів у кінці справи рекомендовано застосовувати літери англійського алфавіту </a:t>
            </a:r>
            <a:r>
              <a:rPr lang="uk-UA" sz="1400" b="1" u="none" strike="noStrike" baseline="0" noProof="0" dirty="0">
                <a:latin typeface="Times New Roman" panose="02020603050405020304" pitchFamily="18" charset="0"/>
              </a:rPr>
              <a:t>(a-z) </a:t>
            </a:r>
            <a:r>
              <a:rPr lang="uk-UA" sz="1400" b="0" u="none" strike="noStrike" baseline="0" noProof="0" dirty="0">
                <a:latin typeface="Times New Roman" panose="02020603050405020304" pitchFamily="18" charset="0"/>
              </a:rPr>
              <a:t>з приставкою </a:t>
            </a:r>
            <a:r>
              <a:rPr lang="uk-UA" sz="1400" b="1" u="none" strike="noStrike" baseline="0" noProof="0" dirty="0">
                <a:latin typeface="Times New Roman" panose="02020603050405020304" pitchFamily="18" charset="0"/>
              </a:rPr>
              <a:t>end</a:t>
            </a:r>
            <a:r>
              <a:rPr lang="uk-UA" sz="1400" b="0" u="none" strike="noStrike" baseline="0" noProof="0" dirty="0">
                <a:latin typeface="Times New Roman" panose="02020603050405020304" pitchFamily="18" charset="0"/>
              </a:rPr>
              <a:t> перед літерою (наприклад: </a:t>
            </a:r>
            <a:r>
              <a:rPr lang="uk-UA" sz="1400" b="1" u="none" strike="noStrike" baseline="0" noProof="0" dirty="0">
                <a:latin typeface="Times New Roman" panose="02020603050405020304" pitchFamily="18" charset="0"/>
              </a:rPr>
              <a:t>end-a</a:t>
            </a:r>
            <a:r>
              <a:rPr lang="uk-UA" sz="1400" b="0" u="none" strike="noStrike" baseline="0" noProof="0" dirty="0">
                <a:latin typeface="Times New Roman" panose="02020603050405020304" pitchFamily="18" charset="0"/>
              </a:rPr>
              <a:t>, </a:t>
            </a:r>
            <a:r>
              <a:rPr lang="uk-UA" sz="1400" b="1" u="none" strike="noStrike" baseline="0" noProof="0" dirty="0">
                <a:latin typeface="Times New Roman" panose="02020603050405020304" pitchFamily="18" charset="0"/>
              </a:rPr>
              <a:t>end-b</a:t>
            </a:r>
            <a:r>
              <a:rPr lang="uk-UA" sz="1400" b="0" u="none" strike="noStrike" baseline="0" noProof="0" dirty="0">
                <a:latin typeface="Times New Roman" panose="02020603050405020304" pitchFamily="18" charset="0"/>
              </a:rPr>
              <a:t> і т.д.). Цифрова копія засвідчувального напису позначається словом </a:t>
            </a:r>
            <a:r>
              <a:rPr lang="uk-UA" sz="1400" b="1" u="none" strike="noStrike" baseline="0" noProof="0" dirty="0">
                <a:latin typeface="Times New Roman" panose="02020603050405020304" pitchFamily="18" charset="0"/>
              </a:rPr>
              <a:t>note</a:t>
            </a:r>
            <a:r>
              <a:rPr lang="uk-UA" sz="1400" b="0" u="none" strike="noStrike" baseline="0" noProof="0" dirty="0">
                <a:latin typeface="Times New Roman" panose="02020603050405020304" pitchFamily="18" charset="0"/>
              </a:rPr>
              <a:t>, цифрова копія титульного аркуша – словом </a:t>
            </a:r>
            <a:r>
              <a:rPr lang="uk-UA" sz="1400" b="1" u="none" strike="noStrike" baseline="0" noProof="0" dirty="0">
                <a:latin typeface="Times New Roman" panose="02020603050405020304" pitchFamily="18" charset="0"/>
              </a:rPr>
              <a:t>title</a:t>
            </a:r>
            <a:r>
              <a:rPr lang="uk-UA" sz="1400" b="0" u="none" strike="noStrike" baseline="0" noProof="0" dirty="0">
                <a:latin typeface="Times New Roman" panose="02020603050405020304" pitchFamily="18" charset="0"/>
              </a:rPr>
              <a:t>.</a:t>
            </a:r>
          </a:p>
          <a:p>
            <a:pPr algn="just"/>
            <a:r>
              <a:rPr lang="uk-UA" sz="1400" b="1" u="none" strike="noStrike" baseline="0" noProof="0" dirty="0">
                <a:latin typeface="Times New Roman,Bold"/>
              </a:rPr>
              <a:t>10. Номер літерного аркуша </a:t>
            </a:r>
            <a:r>
              <a:rPr lang="uk-UA" sz="1400" b="0" u="none" strike="noStrike" baseline="0" noProof="0" dirty="0">
                <a:latin typeface="Times New Roman" panose="02020603050405020304" pitchFamily="18" charset="0"/>
              </a:rPr>
              <a:t>– має значення 1, 2, 3, 4 і т. д. відповідно до порядку літер в алфавіті: а, б, в, г і т. д.</a:t>
            </a:r>
          </a:p>
          <a:p>
            <a:pPr algn="just"/>
            <a:r>
              <a:rPr lang="uk-UA" sz="1400" b="1" u="none" strike="noStrike" baseline="0" noProof="0" dirty="0">
                <a:latin typeface="Times New Roman,Bold"/>
              </a:rPr>
              <a:t>11. Ознака аркуша </a:t>
            </a:r>
            <a:r>
              <a:rPr lang="uk-UA" sz="1400" b="0" u="none" strike="noStrike" baseline="0" noProof="0" dirty="0">
                <a:latin typeface="Times New Roman" panose="02020603050405020304" pitchFamily="18" charset="0"/>
              </a:rPr>
              <a:t>– використовується для оцифрованого розвороту (по дві сторінки) (позначається літерою </a:t>
            </a:r>
            <a:r>
              <a:rPr lang="uk-UA" sz="1400" b="1" u="none" strike="noStrike" baseline="0" noProof="0" dirty="0">
                <a:latin typeface="Times New Roman" panose="02020603050405020304" pitchFamily="18" charset="0"/>
              </a:rPr>
              <a:t>d</a:t>
            </a:r>
            <a:r>
              <a:rPr lang="uk-UA" sz="1400" b="0" u="none" strike="noStrike" baseline="0" noProof="0" dirty="0">
                <a:latin typeface="Times New Roman" panose="02020603050405020304" pitchFamily="18" charset="0"/>
              </a:rPr>
              <a:t>) та звороту аркуша (позначається літерою </a:t>
            </a:r>
            <a:r>
              <a:rPr lang="uk-UA" sz="1400" b="1" u="none" strike="noStrike" baseline="0" noProof="0" dirty="0">
                <a:latin typeface="Times New Roman" panose="02020603050405020304" pitchFamily="18" charset="0"/>
              </a:rPr>
              <a:t>b</a:t>
            </a:r>
            <a:r>
              <a:rPr lang="uk-UA" sz="1400" b="0" u="none" strike="noStrike" baseline="0" noProof="0" dirty="0">
                <a:latin typeface="Times New Roman" panose="02020603050405020304" pitchFamily="18" charset="0"/>
              </a:rPr>
              <a:t>). Для лицьового боку аркуша, а також для групового типу шифру і опису елемент шифру «ознака аркуша» не використовується</a:t>
            </a:r>
            <a:r>
              <a:rPr lang="uk-UA" sz="1800" b="0" u="none" strike="noStrike" baseline="0" noProof="0" dirty="0">
                <a:latin typeface="Times New Roman" panose="02020603050405020304" pitchFamily="18" charset="0"/>
              </a:rPr>
              <a:t>.</a:t>
            </a:r>
            <a:endParaRPr lang="uk-UA" noProof="0" dirty="0"/>
          </a:p>
        </p:txBody>
      </p:sp>
    </p:spTree>
    <p:extLst>
      <p:ext uri="{BB962C8B-B14F-4D97-AF65-F5344CB8AC3E}">
        <p14:creationId xmlns:p14="http://schemas.microsoft.com/office/powerpoint/2010/main" val="111173802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Стандартная">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4549</TotalTime>
  <Words>2607</Words>
  <Application>Microsoft Office PowerPoint</Application>
  <PresentationFormat>Екран (4:3)</PresentationFormat>
  <Paragraphs>213</Paragraphs>
  <Slides>12</Slides>
  <Notes>1</Notes>
  <HiddenSlides>0</HiddenSlides>
  <MMClips>0</MMClips>
  <ScaleCrop>false</ScaleCrop>
  <HeadingPairs>
    <vt:vector size="6" baseType="variant">
      <vt:variant>
        <vt:lpstr>Використані шрифти</vt:lpstr>
      </vt:variant>
      <vt:variant>
        <vt:i4>7</vt:i4>
      </vt:variant>
      <vt:variant>
        <vt:lpstr>Тема</vt:lpstr>
      </vt:variant>
      <vt:variant>
        <vt:i4>1</vt:i4>
      </vt:variant>
      <vt:variant>
        <vt:lpstr>Заголовки слайдів</vt:lpstr>
      </vt:variant>
      <vt:variant>
        <vt:i4>12</vt:i4>
      </vt:variant>
    </vt:vector>
  </HeadingPairs>
  <TitlesOfParts>
    <vt:vector size="20" baseType="lpstr">
      <vt:lpstr>Aptos</vt:lpstr>
      <vt:lpstr>Arial</vt:lpstr>
      <vt:lpstr>Calibri</vt:lpstr>
      <vt:lpstr>Segoe UI</vt:lpstr>
      <vt:lpstr>Times New Roman</vt:lpstr>
      <vt:lpstr>Times New Roman,Bold</vt:lpstr>
      <vt:lpstr>Times New Roman,Italic</vt:lpstr>
      <vt:lpstr>Тема Office</vt:lpstr>
      <vt:lpstr>  Державний архів Сумської області  </vt:lpstr>
      <vt:lpstr>Вступ</vt:lpstr>
      <vt:lpstr>Презентація PowerPoint</vt:lpstr>
      <vt:lpstr>Етапи створення цифрових копій користування</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Методичні рекомендації</dc:title>
  <dc:creator>User Windows</dc:creator>
  <cp:lastModifiedBy>Олексій Піскунов</cp:lastModifiedBy>
  <cp:revision>43</cp:revision>
  <dcterms:created xsi:type="dcterms:W3CDTF">2023-11-07T11:16:43Z</dcterms:created>
  <dcterms:modified xsi:type="dcterms:W3CDTF">2025-05-09T08:35:55Z</dcterms:modified>
</cp:coreProperties>
</file>